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8" r:id="rId4"/>
    <p:sldId id="279" r:id="rId5"/>
    <p:sldId id="265" r:id="rId6"/>
    <p:sldId id="264" r:id="rId7"/>
    <p:sldId id="266" r:id="rId8"/>
    <p:sldId id="267" r:id="rId9"/>
    <p:sldId id="280" r:id="rId10"/>
    <p:sldId id="281" r:id="rId11"/>
    <p:sldId id="268" r:id="rId12"/>
    <p:sldId id="269" r:id="rId13"/>
    <p:sldId id="282" r:id="rId14"/>
    <p:sldId id="286" r:id="rId15"/>
    <p:sldId id="270" r:id="rId16"/>
    <p:sldId id="287" r:id="rId17"/>
    <p:sldId id="271" r:id="rId18"/>
    <p:sldId id="288" r:id="rId19"/>
    <p:sldId id="289" r:id="rId20"/>
    <p:sldId id="290" r:id="rId21"/>
    <p:sldId id="272" r:id="rId22"/>
    <p:sldId id="291" r:id="rId23"/>
    <p:sldId id="292" r:id="rId24"/>
    <p:sldId id="273" r:id="rId25"/>
    <p:sldId id="274" r:id="rId26"/>
    <p:sldId id="293" r:id="rId27"/>
    <p:sldId id="294" r:id="rId28"/>
    <p:sldId id="275" r:id="rId29"/>
    <p:sldId id="295" r:id="rId30"/>
    <p:sldId id="276" r:id="rId31"/>
    <p:sldId id="296" r:id="rId32"/>
    <p:sldId id="297" r:id="rId33"/>
    <p:sldId id="298" r:id="rId34"/>
    <p:sldId id="299" r:id="rId35"/>
    <p:sldId id="300" r:id="rId36"/>
    <p:sldId id="301" r:id="rId37"/>
    <p:sldId id="303" r:id="rId38"/>
    <p:sldId id="304" r:id="rId39"/>
    <p:sldId id="305" r:id="rId40"/>
    <p:sldId id="306" r:id="rId41"/>
    <p:sldId id="308" r:id="rId42"/>
    <p:sldId id="309" r:id="rId43"/>
    <p:sldId id="310" r:id="rId44"/>
    <p:sldId id="311" r:id="rId45"/>
    <p:sldId id="312" r:id="rId46"/>
    <p:sldId id="313" r:id="rId47"/>
    <p:sldId id="314" r:id="rId48"/>
    <p:sldId id="315" r:id="rId49"/>
    <p:sldId id="316" r:id="rId50"/>
    <p:sldId id="317" r:id="rId51"/>
    <p:sldId id="318" r:id="rId52"/>
    <p:sldId id="277" r:id="rId53"/>
    <p:sldId id="319"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499E-2DB1-10E3-B98D-74B705BDB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FAE85DD-0EE4-918F-3D98-E752588BC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D81D024-01AF-948F-8095-7A3542E84979}"/>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0F99CFE0-968C-7B9C-F6F2-090390EB849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C44D07-87F1-7EC4-2FA5-2D2EF406EE14}"/>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549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0C52-B2F7-67CA-8187-BD766EC76A6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71C8D2B-FC21-8D63-854F-2D34896E9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EE99ADC-488C-5932-210A-4A72BBFF064A}"/>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081D1198-0634-BB11-EBA2-EB62C067EF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24C0AE1-9984-83D7-9CC0-3C68ADE8D3C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77593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EE8C5-A123-8C84-68FB-9ABC45F880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6126533-AF7D-CB1C-5F7D-9504F4D53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63C3123-F3EE-F37C-ACA7-8C78D77B093C}"/>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D38E6D52-8C4A-08AB-677C-9409030DF3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D40082F-B54A-5FAA-9F17-4F058EDA766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8424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1ACB-479C-A47E-2F30-560C56135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F4F2530-A99C-9DA3-590F-927B8F4DCD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2DC9599-789D-12F0-94EE-62BB352645F9}"/>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F6387A8F-6714-5BB1-6892-8129F629D73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3F14617-2B82-F8E7-F87E-9D7AF28D0A4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13772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55F7-C0B6-0959-FCA1-7644CC05D4A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DE789F1-AB0B-A008-790E-092D9C564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29A433F-DAF9-9097-1BE2-FC576499D2D3}"/>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C1C7E896-7250-CC77-7FCB-59598B4042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15D4680-5540-25DB-8EF8-419B6A0CDA12}"/>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76794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2AAC-15AA-4C9C-60B1-7528C42B1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6E7A569-49B7-7952-3F47-BBB60FECD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50E0B-3330-B788-5F9B-ECA5195FD59F}"/>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ED7BDA23-D721-8B63-1774-D0CB372DF3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BB1965-299B-BCE1-0031-BE60D53D210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4115620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1734-B8FF-7DAC-EB4D-1223B58E652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AB58170-7295-DD16-BE25-CE8F8B70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175871A-B3AD-6F77-48E4-9F73538DA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DD2A627-3C90-51C4-DD69-BBF96E9926CF}"/>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6" name="Footer Placeholder 5">
            <a:extLst>
              <a:ext uri="{FF2B5EF4-FFF2-40B4-BE49-F238E27FC236}">
                <a16:creationId xmlns:a16="http://schemas.microsoft.com/office/drawing/2014/main" id="{3B48505F-684E-FB9A-0CCD-60FDE728830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703CE09-5DBB-4E8A-DB1F-7121DCC2268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44405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70AD-63DE-0E5D-0CAD-3C3FE43EC2B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6079952-AF5B-0884-5C50-EB34AE9111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8E1C-4031-4E21-C199-34C6D81BB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76A0B6E-B02E-047B-C5B1-9344308E2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272FC-FF0B-8E6D-AE5C-FE5B237C6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C8F988F-22A5-D189-D4B5-C49AD253E82C}"/>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8" name="Footer Placeholder 7">
            <a:extLst>
              <a:ext uri="{FF2B5EF4-FFF2-40B4-BE49-F238E27FC236}">
                <a16:creationId xmlns:a16="http://schemas.microsoft.com/office/drawing/2014/main" id="{DE320699-B683-7CB1-26C9-1166385A8F9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8F04C61-E38E-6EF0-3862-F91788984BF4}"/>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5164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A13C-B381-0D1E-D621-1E0BC20E46F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C07DC61-857F-312D-89EA-7D56392B679E}"/>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4" name="Footer Placeholder 3">
            <a:extLst>
              <a:ext uri="{FF2B5EF4-FFF2-40B4-BE49-F238E27FC236}">
                <a16:creationId xmlns:a16="http://schemas.microsoft.com/office/drawing/2014/main" id="{BC0EF007-202D-CC22-1391-333BB8ECD82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A66F416-C794-6DBE-AEFF-18487FDECC2D}"/>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96660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69ADB-0D6A-643C-2CCA-7C6DB0514BE5}"/>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3" name="Footer Placeholder 2">
            <a:extLst>
              <a:ext uri="{FF2B5EF4-FFF2-40B4-BE49-F238E27FC236}">
                <a16:creationId xmlns:a16="http://schemas.microsoft.com/office/drawing/2014/main" id="{B9BD7A9D-E8B0-1ED3-97BF-2E7955EC7BC8}"/>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C9460BBA-9927-9731-55BF-2BC82B211917}"/>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150476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3212-144E-7464-8B37-5610D4C2EC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5C34E6B5-6FC3-6D1D-CAA4-C3C5229B4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A3C7DEF-E8C6-E60B-FF92-F2C5008FA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55A3-A0F1-37CC-8F6D-B1D8A0301044}"/>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6" name="Footer Placeholder 5">
            <a:extLst>
              <a:ext uri="{FF2B5EF4-FFF2-40B4-BE49-F238E27FC236}">
                <a16:creationId xmlns:a16="http://schemas.microsoft.com/office/drawing/2014/main" id="{2064AE10-BF80-AF16-DC3D-73EF67DEB99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125F2BC-5284-6675-66CC-5A0FE5583C53}"/>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3449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833B-AD81-D496-3F79-260393B5A0F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92958E-B66E-376B-98DA-E891B1E9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C0F27EC-DC0D-3CA0-0163-562F2EB67523}"/>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DAF55A74-9043-5237-4F36-3090530931D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C6955A-FA94-07E6-004A-AC03455B865D}"/>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30852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661F-0D87-E76D-34A2-05110B460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FF4C70-2FFC-F8D8-AA1D-5D1027CA19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951FAD5-EE36-00C9-7AC3-6A116326A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EEF63-64A9-2D73-4E31-6DEE2E4F163F}"/>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6" name="Footer Placeholder 5">
            <a:extLst>
              <a:ext uri="{FF2B5EF4-FFF2-40B4-BE49-F238E27FC236}">
                <a16:creationId xmlns:a16="http://schemas.microsoft.com/office/drawing/2014/main" id="{E11BE788-B875-7F85-B5B5-A388639F68D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4F61198-4FA3-D0B0-B3B7-CC1017474DAA}"/>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447151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CC75-8389-79EE-E8D6-A0935FED8FA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21CCCE7-332E-210B-D263-B8B8195EE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13296F4-46F9-3349-6286-D862F68211B9}"/>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7D2D788C-4610-D7BE-13DE-63FC1DE801F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064BDE7-763C-4284-BA7F-7ADE6E0C3AFB}"/>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3543573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E2E94-6201-230B-1A48-3DB40299D3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B2C9885-E00B-CF85-E52D-8A916A0C6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C97CF7-1079-306A-A1A0-E33E3B5322D2}"/>
              </a:ext>
            </a:extLst>
          </p:cNvPr>
          <p:cNvSpPr>
            <a:spLocks noGrp="1"/>
          </p:cNvSpPr>
          <p:nvPr>
            <p:ph type="dt" sz="half" idx="10"/>
          </p:nvPr>
        </p:nvSpPr>
        <p:spPr/>
        <p:txBody>
          <a:body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C211F17A-276F-4442-B40F-BCF77163119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4664F6F-3D98-3790-2A03-9191EECDF648}"/>
              </a:ext>
            </a:extLst>
          </p:cNvPr>
          <p:cNvSpPr>
            <a:spLocks noGrp="1"/>
          </p:cNvSpPr>
          <p:nvPr>
            <p:ph type="sldNum" sz="quarter" idx="12"/>
          </p:nvPr>
        </p:nvSpPr>
        <p:spPr/>
        <p:txBody>
          <a:bodyPr/>
          <a:lstStyle/>
          <a:p>
            <a:fld id="{266E98FF-8352-4A7D-9CDC-45132CD97557}" type="slidenum">
              <a:rPr lang="en-NZ" smtClean="0"/>
              <a:t>‹#›</a:t>
            </a:fld>
            <a:endParaRPr lang="en-NZ"/>
          </a:p>
        </p:txBody>
      </p:sp>
    </p:spTree>
    <p:extLst>
      <p:ext uri="{BB962C8B-B14F-4D97-AF65-F5344CB8AC3E}">
        <p14:creationId xmlns:p14="http://schemas.microsoft.com/office/powerpoint/2010/main" val="623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4B0F-02C0-435A-307E-BFB633906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7B0B0778-9512-189B-387E-4EB557CAE2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332A0-38FF-6222-085F-251E03F0CEBC}"/>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4321CCE6-A8C2-C63B-2BBB-90C80E020D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289A01F-099C-D105-E149-A180CD0DE8E2}"/>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11218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5D91-B707-244C-E764-7C9B3F1789A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6373917-7DC5-25C4-1022-D72D3CDC4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079147B-ABD1-94F3-45C7-3BCB23EC1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6F2D54A-FCF5-F1FD-5B61-5E0EF9181774}"/>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6" name="Footer Placeholder 5">
            <a:extLst>
              <a:ext uri="{FF2B5EF4-FFF2-40B4-BE49-F238E27FC236}">
                <a16:creationId xmlns:a16="http://schemas.microsoft.com/office/drawing/2014/main" id="{B6C7F1A9-F1C3-7BEC-39AF-0F448C59238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943B64D-0FEB-4FA2-A75A-801FB7DD03A7}"/>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69949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D39F-D9DA-0C54-15B2-357D1E2E5CB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17DA2E9-2E1E-CB7E-773A-7A5079D1F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07A035-62FC-6C3B-FBC3-8E2816574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1752B85-C56A-99B9-F6EE-C9C1AABB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9D9FA-334F-B334-ABDD-4171FE4E5C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FF6E7AC-BB6F-A9EC-AF2C-2000BA544A45}"/>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8" name="Footer Placeholder 7">
            <a:extLst>
              <a:ext uri="{FF2B5EF4-FFF2-40B4-BE49-F238E27FC236}">
                <a16:creationId xmlns:a16="http://schemas.microsoft.com/office/drawing/2014/main" id="{B329972A-A976-0B95-DBE0-FB758314872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E0FC833-D917-3CAA-8BA8-552ADB40B750}"/>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12214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A805-09EA-31D6-C70F-88886F63299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0124DE4-F95A-18A5-3AC6-91FDD0A121C9}"/>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4" name="Footer Placeholder 3">
            <a:extLst>
              <a:ext uri="{FF2B5EF4-FFF2-40B4-BE49-F238E27FC236}">
                <a16:creationId xmlns:a16="http://schemas.microsoft.com/office/drawing/2014/main" id="{8FCA34C7-2715-E0C5-3147-9E2E39B926A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CEB5E30-18CF-DBE0-E33A-E541F97C3C6A}"/>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09410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BD4C6-0002-769F-F8B9-1EE04BADF52C}"/>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3" name="Footer Placeholder 2">
            <a:extLst>
              <a:ext uri="{FF2B5EF4-FFF2-40B4-BE49-F238E27FC236}">
                <a16:creationId xmlns:a16="http://schemas.microsoft.com/office/drawing/2014/main" id="{9A5AC06F-1BAE-ADF0-4F4D-74356F05A6E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4FCA549-4651-9A10-2D7C-B3BEEF0B600E}"/>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404984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283C-4D7B-1A22-8956-5A14003D8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ED263BC-92CD-F89C-5E04-C7C130436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7CD2055-2FB6-CDA2-2FAC-D0F94231D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90535-75AA-EA50-5BDC-8C48E4F22D79}"/>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6" name="Footer Placeholder 5">
            <a:extLst>
              <a:ext uri="{FF2B5EF4-FFF2-40B4-BE49-F238E27FC236}">
                <a16:creationId xmlns:a16="http://schemas.microsoft.com/office/drawing/2014/main" id="{357D24DF-77A7-334F-5599-7CBF1A7A894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09BC1BA-718D-0B77-5C72-17AF5928B4E1}"/>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18977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FBAF-0E4C-3A1D-6B23-95FFFC0D8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773C440-D9E3-E3DB-49F4-97041396B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E13E75A-8C0F-5F4C-E106-055AA75BA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F7622-C282-4B00-9B86-A35097C2E606}"/>
              </a:ext>
            </a:extLst>
          </p:cNvPr>
          <p:cNvSpPr>
            <a:spLocks noGrp="1"/>
          </p:cNvSpPr>
          <p:nvPr>
            <p:ph type="dt" sz="half" idx="10"/>
          </p:nvPr>
        </p:nvSpPr>
        <p:spPr/>
        <p:txBody>
          <a:bodyPr/>
          <a:lstStyle/>
          <a:p>
            <a:fld id="{EC9F661D-D8BF-4473-884F-189115F3F9FD}" type="datetimeFigureOut">
              <a:rPr lang="en-NZ" smtClean="0"/>
              <a:t>14/04/2024</a:t>
            </a:fld>
            <a:endParaRPr lang="en-NZ"/>
          </a:p>
        </p:txBody>
      </p:sp>
      <p:sp>
        <p:nvSpPr>
          <p:cNvPr id="6" name="Footer Placeholder 5">
            <a:extLst>
              <a:ext uri="{FF2B5EF4-FFF2-40B4-BE49-F238E27FC236}">
                <a16:creationId xmlns:a16="http://schemas.microsoft.com/office/drawing/2014/main" id="{2A72287A-A6DC-436C-6307-99F287924AD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317F640-9EEF-2438-E46A-FA17C3BFFC79}"/>
              </a:ext>
            </a:extLst>
          </p:cNvPr>
          <p:cNvSpPr>
            <a:spLocks noGrp="1"/>
          </p:cNvSpPr>
          <p:nvPr>
            <p:ph type="sldNum" sz="quarter" idx="12"/>
          </p:nvPr>
        </p:nvSpPr>
        <p:spPr/>
        <p:txBody>
          <a:bodyPr/>
          <a:lstStyle/>
          <a:p>
            <a:fld id="{A8564798-9359-4FA0-BF9A-1C882E609FA3}" type="slidenum">
              <a:rPr lang="en-NZ" smtClean="0"/>
              <a:t>‹#›</a:t>
            </a:fld>
            <a:endParaRPr lang="en-NZ"/>
          </a:p>
        </p:txBody>
      </p:sp>
    </p:spTree>
    <p:extLst>
      <p:ext uri="{BB962C8B-B14F-4D97-AF65-F5344CB8AC3E}">
        <p14:creationId xmlns:p14="http://schemas.microsoft.com/office/powerpoint/2010/main" val="2815922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43A74-412E-C6D9-5F4B-1BE67F855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F148412-8BBC-2314-8BB6-38D6A9167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F15A1A1-9DE9-E30A-E3E7-D6704FA30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9F661D-D8BF-4473-884F-189115F3F9FD}" type="datetimeFigureOut">
              <a:rPr lang="en-NZ" smtClean="0"/>
              <a:t>14/04/2024</a:t>
            </a:fld>
            <a:endParaRPr lang="en-NZ"/>
          </a:p>
        </p:txBody>
      </p:sp>
      <p:sp>
        <p:nvSpPr>
          <p:cNvPr id="5" name="Footer Placeholder 4">
            <a:extLst>
              <a:ext uri="{FF2B5EF4-FFF2-40B4-BE49-F238E27FC236}">
                <a16:creationId xmlns:a16="http://schemas.microsoft.com/office/drawing/2014/main" id="{19B2FE61-FECC-F1B0-7505-2FFE21A19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B2CCBBC-3B12-F6FA-C859-A9345D6C1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564798-9359-4FA0-BF9A-1C882E609FA3}" type="slidenum">
              <a:rPr lang="en-NZ" smtClean="0"/>
              <a:t>‹#›</a:t>
            </a:fld>
            <a:endParaRPr lang="en-NZ"/>
          </a:p>
        </p:txBody>
      </p:sp>
    </p:spTree>
    <p:extLst>
      <p:ext uri="{BB962C8B-B14F-4D97-AF65-F5344CB8AC3E}">
        <p14:creationId xmlns:p14="http://schemas.microsoft.com/office/powerpoint/2010/main" val="248739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B2192-940D-53C3-9123-9F76803B2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A9FAB13-5208-C8B6-F301-C493D8E90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FBB6C25-B907-1962-DD19-4D454DC21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BDABB-060F-41E3-B2E4-CB6FC1D8CFE2}" type="datetimeFigureOut">
              <a:rPr lang="en-NZ" smtClean="0"/>
              <a:t>14/04/2024</a:t>
            </a:fld>
            <a:endParaRPr lang="en-NZ"/>
          </a:p>
        </p:txBody>
      </p:sp>
      <p:sp>
        <p:nvSpPr>
          <p:cNvPr id="5" name="Footer Placeholder 4">
            <a:extLst>
              <a:ext uri="{FF2B5EF4-FFF2-40B4-BE49-F238E27FC236}">
                <a16:creationId xmlns:a16="http://schemas.microsoft.com/office/drawing/2014/main" id="{E0C4BE48-0352-0F4C-8015-D39DAE85E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6A853F8-C840-2147-4B84-5090A4499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98FF-8352-4A7D-9CDC-45132CD97557}" type="slidenum">
              <a:rPr lang="en-NZ" smtClean="0"/>
              <a:t>‹#›</a:t>
            </a:fld>
            <a:endParaRPr lang="en-NZ"/>
          </a:p>
        </p:txBody>
      </p:sp>
    </p:spTree>
    <p:extLst>
      <p:ext uri="{BB962C8B-B14F-4D97-AF65-F5344CB8AC3E}">
        <p14:creationId xmlns:p14="http://schemas.microsoft.com/office/powerpoint/2010/main" val="2055500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50266725@N02/14931652922"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journalism.about.com/od/editing/tp/Editing-Exercises.htm"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awevents@waikato.ac.nz"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red text&#10;&#10;Description automatically generated">
            <a:extLst>
              <a:ext uri="{FF2B5EF4-FFF2-40B4-BE49-F238E27FC236}">
                <a16:creationId xmlns:a16="http://schemas.microsoft.com/office/drawing/2014/main" id="{68B63961-E09C-87C9-5571-674EE812D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3">
            <a:extLst>
              <a:ext uri="{FF2B5EF4-FFF2-40B4-BE49-F238E27FC236}">
                <a16:creationId xmlns:a16="http://schemas.microsoft.com/office/drawing/2014/main" id="{97BA5ACE-0BA5-DAF3-6ED0-1479ED06D75D}"/>
              </a:ext>
            </a:extLst>
          </p:cNvPr>
          <p:cNvSpPr txBox="1">
            <a:spLocks/>
          </p:cNvSpPr>
          <p:nvPr/>
        </p:nvSpPr>
        <p:spPr>
          <a:xfrm>
            <a:off x="914400" y="11223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9" name="Subtitle 4">
            <a:extLst>
              <a:ext uri="{FF2B5EF4-FFF2-40B4-BE49-F238E27FC236}">
                <a16:creationId xmlns:a16="http://schemas.microsoft.com/office/drawing/2014/main" id="{4760FFD0-45F5-C5E1-3AAE-D1F3965D95E6}"/>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0" name="Title 3">
            <a:extLst>
              <a:ext uri="{FF2B5EF4-FFF2-40B4-BE49-F238E27FC236}">
                <a16:creationId xmlns:a16="http://schemas.microsoft.com/office/drawing/2014/main" id="{C16445E6-7CE8-C928-8D34-7885EE8A4AEB}"/>
              </a:ext>
            </a:extLst>
          </p:cNvPr>
          <p:cNvSpPr txBox="1">
            <a:spLocks/>
          </p:cNvSpPr>
          <p:nvPr/>
        </p:nvSpPr>
        <p:spPr>
          <a:xfrm>
            <a:off x="1066800" y="1274763"/>
            <a:ext cx="10363200"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i="0" kern="1200">
                <a:solidFill>
                  <a:schemeClr val="tx1"/>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NZ" sz="6000" b="1" i="0" u="none" strike="noStrike" kern="1200" cap="none" spc="0" normalizeH="0" baseline="0" noProof="0">
              <a:ln>
                <a:noFill/>
              </a:ln>
              <a:solidFill>
                <a:sysClr val="windowText" lastClr="000000"/>
              </a:solidFill>
              <a:effectLst/>
              <a:uLnTx/>
              <a:uFillTx/>
              <a:latin typeface="Arial" charset="0"/>
              <a:cs typeface="Arial" charset="0"/>
            </a:endParaRPr>
          </a:p>
        </p:txBody>
      </p:sp>
      <p:sp>
        <p:nvSpPr>
          <p:cNvPr id="11" name="Subtitle 4">
            <a:extLst>
              <a:ext uri="{FF2B5EF4-FFF2-40B4-BE49-F238E27FC236}">
                <a16:creationId xmlns:a16="http://schemas.microsoft.com/office/drawing/2014/main" id="{1C031CE4-1037-39F7-CDE0-F87148143B67}"/>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2" name="Title 3">
            <a:extLst>
              <a:ext uri="{FF2B5EF4-FFF2-40B4-BE49-F238E27FC236}">
                <a16:creationId xmlns:a16="http://schemas.microsoft.com/office/drawing/2014/main" id="{DD27966A-7C89-C9EC-843D-E6439DFBE75C}"/>
              </a:ext>
            </a:extLst>
          </p:cNvPr>
          <p:cNvSpPr>
            <a:spLocks noGrp="1"/>
          </p:cNvSpPr>
          <p:nvPr>
            <p:ph type="ctrTitle"/>
          </p:nvPr>
        </p:nvSpPr>
        <p:spPr>
          <a:xfrm>
            <a:off x="-1" y="1552998"/>
            <a:ext cx="12191999" cy="2387600"/>
          </a:xfrm>
        </p:spPr>
        <p:txBody>
          <a:bodyPr/>
          <a:lstStyle/>
          <a:p>
            <a:r>
              <a:rPr lang="en-NZ" b="1" dirty="0">
                <a:latin typeface="Arial" panose="020B0604020202020204" pitchFamily="34" charset="0"/>
                <a:cs typeface="Arial" panose="020B0604020202020204" pitchFamily="34" charset="0"/>
              </a:rPr>
              <a:t>Delivering Oral</a:t>
            </a:r>
            <a:br>
              <a:rPr lang="en-NZ" b="1" dirty="0">
                <a:latin typeface="Arial" panose="020B0604020202020204" pitchFamily="34" charset="0"/>
                <a:cs typeface="Arial" panose="020B0604020202020204" pitchFamily="34" charset="0"/>
              </a:rPr>
            </a:br>
            <a:r>
              <a:rPr lang="en-NZ" b="1" dirty="0">
                <a:latin typeface="Arial" panose="020B0604020202020204" pitchFamily="34" charset="0"/>
                <a:cs typeface="Arial" panose="020B0604020202020204" pitchFamily="34" charset="0"/>
              </a:rPr>
              <a:t>Presentations</a:t>
            </a:r>
          </a:p>
        </p:txBody>
      </p:sp>
      <p:sp>
        <p:nvSpPr>
          <p:cNvPr id="13" name="Subtitle 4">
            <a:extLst>
              <a:ext uri="{FF2B5EF4-FFF2-40B4-BE49-F238E27FC236}">
                <a16:creationId xmlns:a16="http://schemas.microsoft.com/office/drawing/2014/main" id="{C2E5607F-895D-4BDC-8F99-5D09F37C6B1D}"/>
              </a:ext>
            </a:extLst>
          </p:cNvPr>
          <p:cNvSpPr>
            <a:spLocks noGrp="1"/>
          </p:cNvSpPr>
          <p:nvPr>
            <p:ph type="subTitle" idx="1"/>
          </p:nvPr>
        </p:nvSpPr>
        <p:spPr>
          <a:xfrm>
            <a:off x="0" y="4032673"/>
            <a:ext cx="12191998" cy="1655762"/>
          </a:xfrm>
        </p:spPr>
        <p:txBody>
          <a:bodyPr/>
          <a:lstStyle/>
          <a:p>
            <a:r>
              <a:rPr lang="en-NZ" dirty="0">
                <a:latin typeface="Arial" panose="020B0604020202020204" pitchFamily="34" charset="0"/>
                <a:cs typeface="Arial" panose="020B0604020202020204" pitchFamily="34" charset="0"/>
              </a:rPr>
              <a:t>Te Piringa Faculty of Law, 2024</a:t>
            </a:r>
          </a:p>
        </p:txBody>
      </p:sp>
      <p:pic>
        <p:nvPicPr>
          <p:cNvPr id="4" name="Picture 3">
            <a:extLst>
              <a:ext uri="{FF2B5EF4-FFF2-40B4-BE49-F238E27FC236}">
                <a16:creationId xmlns:a16="http://schemas.microsoft.com/office/drawing/2014/main" id="{3E55463D-0599-65A3-955F-CBFF2270F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857" y="6297849"/>
            <a:ext cx="2288928" cy="305602"/>
          </a:xfrm>
          <a:prstGeom prst="rect">
            <a:avLst/>
          </a:prstGeom>
        </p:spPr>
      </p:pic>
      <p:pic>
        <p:nvPicPr>
          <p:cNvPr id="7" name="Picture 6" descr="A black and red sign with white text&#10;&#10;Description automatically generated">
            <a:extLst>
              <a:ext uri="{FF2B5EF4-FFF2-40B4-BE49-F238E27FC236}">
                <a16:creationId xmlns:a16="http://schemas.microsoft.com/office/drawing/2014/main" id="{C3E6C91F-0AAE-3A0C-1349-0E86EEBF3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015" y="6208875"/>
            <a:ext cx="1578354" cy="483550"/>
          </a:xfrm>
          <a:prstGeom prst="rect">
            <a:avLst/>
          </a:prstGeom>
        </p:spPr>
      </p:pic>
    </p:spTree>
    <p:extLst>
      <p:ext uri="{BB962C8B-B14F-4D97-AF65-F5344CB8AC3E}">
        <p14:creationId xmlns:p14="http://schemas.microsoft.com/office/powerpoint/2010/main" val="294665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3CCF8-6EF3-A35B-88EF-B4540FD86B7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C9FB627-C43F-3F86-A0D0-19977FAE7195}"/>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C843A41-5768-803D-B08F-6C649B342C6E}"/>
              </a:ext>
            </a:extLst>
          </p:cNvPr>
          <p:cNvSpPr>
            <a:spLocks noGrp="1"/>
          </p:cNvSpPr>
          <p:nvPr>
            <p:ph type="title"/>
          </p:nvPr>
        </p:nvSpPr>
        <p:spPr/>
        <p:txBody>
          <a:bodyPr/>
          <a:lstStyle/>
          <a:p>
            <a:r>
              <a:rPr lang="en-US" b="1" dirty="0"/>
              <a:t>Oral Presentation</a:t>
            </a:r>
          </a:p>
        </p:txBody>
      </p:sp>
      <p:sp>
        <p:nvSpPr>
          <p:cNvPr id="3" name="Content Placeholder 2">
            <a:extLst>
              <a:ext uri="{FF2B5EF4-FFF2-40B4-BE49-F238E27FC236}">
                <a16:creationId xmlns:a16="http://schemas.microsoft.com/office/drawing/2014/main" id="{7F84E31D-9E6F-6DD3-0C6B-3AAC42FFDA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Mooting is about persuading a judge that your view of the law is </a:t>
            </a:r>
            <a:r>
              <a:rPr lang="en-NZ" i="1" dirty="0">
                <a:latin typeface="Calibri"/>
                <a:ea typeface="Calibri"/>
                <a:cs typeface="Calibri"/>
              </a:rPr>
              <a:t>correct</a:t>
            </a:r>
            <a:r>
              <a:rPr lang="en-NZ" dirty="0">
                <a:latin typeface="Calibri"/>
                <a:ea typeface="Calibri"/>
                <a:cs typeface="Calibri"/>
              </a:rPr>
              <a: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need to understand some legal concepts.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The speaking time limit is </a:t>
            </a:r>
            <a:r>
              <a:rPr lang="en-NZ" b="1" dirty="0">
                <a:latin typeface="Calibri"/>
                <a:ea typeface="Calibri"/>
                <a:cs typeface="Calibri"/>
              </a:rPr>
              <a:t>10 minutes </a:t>
            </a:r>
            <a:r>
              <a:rPr lang="en-NZ" dirty="0">
                <a:latin typeface="Calibri"/>
                <a:ea typeface="Calibri"/>
                <a:cs typeface="Calibri"/>
              </a:rPr>
              <a:t>for each student with a 3 – 5 minute right of reply.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8765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5176477"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5" name="Picture 4" descr="A court room with a few chairs and a flag&#10;&#10;Description automatically generated">
            <a:extLst>
              <a:ext uri="{FF2B5EF4-FFF2-40B4-BE49-F238E27FC236}">
                <a16:creationId xmlns:a16="http://schemas.microsoft.com/office/drawing/2014/main" id="{63252141-9EB1-CB93-F978-1E0E9494107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860" t="289" r="10184" b="-289"/>
          <a:stretch/>
        </p:blipFill>
        <p:spPr>
          <a:xfrm>
            <a:off x="20" y="10"/>
            <a:ext cx="6122374" cy="685799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5176477" cy="3497303"/>
          </a:xfrm>
        </p:spPr>
        <p:txBody>
          <a:bodyPr vert="horz" lIns="91440" tIns="45720" rIns="91440" bIns="45720" rtlCol="0">
            <a:normAutofit lnSpcReduction="10000"/>
          </a:bodyPr>
          <a:lstStyle/>
          <a:p>
            <a:pPr marL="0" indent="0">
              <a:buNone/>
            </a:pPr>
            <a:r>
              <a:rPr lang="en-US" b="1"/>
              <a:t>1. Parliament</a:t>
            </a:r>
            <a:r>
              <a:rPr lang="en-US"/>
              <a:t> – House of Representatives &amp; Governor General responsible for making laws known as </a:t>
            </a:r>
            <a:r>
              <a:rPr lang="en-US" b="1" u="sng"/>
              <a:t>statutes</a:t>
            </a:r>
            <a:r>
              <a:rPr lang="en-US"/>
              <a:t> for example The Crimes Act 1961.  Used to promote social and economic policies and is mostly a forward planning type of law.</a:t>
            </a:r>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82248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6513788" y="365125"/>
            <a:ext cx="4840010"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pic>
        <p:nvPicPr>
          <p:cNvPr id="6" name="Picture 5" descr="Do we have to obey the mayor? - Jurassic Parliament">
            <a:extLst>
              <a:ext uri="{FF2B5EF4-FFF2-40B4-BE49-F238E27FC236}">
                <a16:creationId xmlns:a16="http://schemas.microsoft.com/office/drawing/2014/main" id="{503355E8-495E-1BB8-446B-C6E66887A5C7}"/>
              </a:ext>
            </a:extLst>
          </p:cNvPr>
          <p:cNvPicPr>
            <a:picLocks noChangeAspect="1"/>
          </p:cNvPicPr>
          <p:nvPr/>
        </p:nvPicPr>
        <p:blipFill rotWithShape="1">
          <a:blip r:embed="rId2"/>
          <a:srcRect l="20674" t="6926" r="21328" b="-1876"/>
          <a:stretch/>
        </p:blipFill>
        <p:spPr>
          <a:xfrm>
            <a:off x="69292" y="10"/>
            <a:ext cx="6067784" cy="645263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6513788" y="2333297"/>
            <a:ext cx="4840010" cy="3546783"/>
          </a:xfrm>
        </p:spPr>
        <p:txBody>
          <a:bodyPr vert="horz" lIns="91440" tIns="45720" rIns="91440" bIns="45720" rtlCol="0">
            <a:normAutofit/>
          </a:bodyPr>
          <a:lstStyle/>
          <a:p>
            <a:pPr marL="0" indent="0">
              <a:buNone/>
            </a:pPr>
            <a:r>
              <a:rPr lang="en-US" b="1" dirty="0">
                <a:ea typeface="+mn-lt"/>
                <a:cs typeface="+mn-lt"/>
              </a:rPr>
              <a:t>2. The Executive/ Delegated Legislation</a:t>
            </a:r>
            <a:r>
              <a:rPr lang="en-US" dirty="0">
                <a:ea typeface="+mn-lt"/>
                <a:cs typeface="+mn-lt"/>
              </a:rPr>
              <a:t> – Parliament often gives other bodies permission to make laws. It might let a local council make laws about parking or dog control in a particular region.  These are called </a:t>
            </a:r>
            <a:r>
              <a:rPr lang="en-US" b="1" u="sng" dirty="0">
                <a:ea typeface="+mn-lt"/>
                <a:cs typeface="+mn-lt"/>
              </a:rPr>
              <a:t>bylaws</a:t>
            </a:r>
            <a:r>
              <a:rPr lang="en-US" b="1" dirty="0">
                <a:ea typeface="+mn-lt"/>
                <a:cs typeface="+mn-lt"/>
              </a:rPr>
              <a:t> </a:t>
            </a:r>
            <a:r>
              <a:rPr lang="en-US" dirty="0">
                <a:ea typeface="+mn-lt"/>
                <a:cs typeface="+mn-lt"/>
              </a:rPr>
              <a:t>or </a:t>
            </a:r>
            <a:r>
              <a:rPr lang="en-US" b="1" u="sng" dirty="0">
                <a:ea typeface="+mn-lt"/>
                <a:cs typeface="+mn-lt"/>
              </a:rPr>
              <a:t>regulations</a:t>
            </a:r>
            <a:r>
              <a:rPr lang="en-US" dirty="0">
                <a:ea typeface="+mn-lt"/>
                <a:cs typeface="+mn-lt"/>
              </a:rPr>
              <a:t>.</a:t>
            </a:r>
            <a:endParaRPr lang="en-US" dirty="0"/>
          </a:p>
        </p:txBody>
      </p:sp>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063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E1D9CA-9660-C32C-997A-A98E4705749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875DE-2609-7B8A-1616-75A3F3E8F334}"/>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What is the law? Three main sources: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68EBAF2A-8928-23B5-3509-61CD035CC7BC}"/>
              </a:ext>
            </a:extLst>
          </p:cNvPr>
          <p:cNvSpPr>
            <a:spLocks noGrp="1"/>
          </p:cNvSpPr>
          <p:nvPr>
            <p:ph idx="1"/>
          </p:nvPr>
        </p:nvSpPr>
        <p:spPr>
          <a:xfrm>
            <a:off x="838200" y="2333297"/>
            <a:ext cx="5252971" cy="3536887"/>
          </a:xfrm>
        </p:spPr>
        <p:txBody>
          <a:bodyPr vert="horz" lIns="91440" tIns="45720" rIns="91440" bIns="45720" rtlCol="0" anchor="t">
            <a:normAutofit fontScale="92500" lnSpcReduction="20000"/>
          </a:bodyPr>
          <a:lstStyle/>
          <a:p>
            <a:pPr marL="0" indent="0">
              <a:buNone/>
            </a:pPr>
            <a:r>
              <a:rPr lang="en-US" sz="2400" b="1">
                <a:latin typeface="Aptos"/>
                <a:ea typeface="Calibri"/>
                <a:cs typeface="Calibri"/>
              </a:rPr>
              <a:t>3. The Courts/Case Law</a:t>
            </a:r>
            <a:r>
              <a:rPr lang="en-US" sz="2400">
                <a:latin typeface="Aptos"/>
                <a:ea typeface="Calibri"/>
                <a:cs typeface="Calibri"/>
              </a:rPr>
              <a:t> – Judges have to make decisions about who will win a case. They look at the facts and listen to both sides presented by the lawyers.  Many decisions made by judges are written down in reports like New Zealand Law Reports. </a:t>
            </a:r>
            <a:br>
              <a:rPr lang="en-US" sz="2400" dirty="0">
                <a:latin typeface="Aptos"/>
                <a:ea typeface="Calibri"/>
                <a:cs typeface="Calibri"/>
              </a:rPr>
            </a:br>
            <a:br>
              <a:rPr lang="en-US" sz="2400" dirty="0">
                <a:latin typeface="Aptos"/>
                <a:ea typeface="Calibri"/>
                <a:cs typeface="Calibri"/>
              </a:rPr>
            </a:br>
            <a:r>
              <a:rPr lang="en-NZ" sz="2400">
                <a:latin typeface="Calibri"/>
                <a:ea typeface="Calibri"/>
                <a:cs typeface="Calibri"/>
              </a:rPr>
              <a:t>Judges sometimes have to interpret a statute (which is superior law) and/or abide by decisions made on same or similar facts by courts of higher authority.  This is known as </a:t>
            </a:r>
            <a:r>
              <a:rPr lang="en-NZ" sz="2400" b="1" u="sng">
                <a:latin typeface="Calibri"/>
                <a:ea typeface="Calibri"/>
                <a:cs typeface="Calibri"/>
              </a:rPr>
              <a:t>the doctrine of precedents.</a:t>
            </a:r>
            <a:endParaRPr lang="en-NZ" sz="2400" b="1" dirty="0">
              <a:latin typeface="Calibri"/>
              <a:ea typeface="Calibri"/>
              <a:cs typeface="Calibri"/>
            </a:endParaRPr>
          </a:p>
        </p:txBody>
      </p:sp>
      <p:pic>
        <p:nvPicPr>
          <p:cNvPr id="7" name="Picture 6" descr="A large stack of books&#10;&#10;Description automatically generated">
            <a:extLst>
              <a:ext uri="{FF2B5EF4-FFF2-40B4-BE49-F238E27FC236}">
                <a16:creationId xmlns:a16="http://schemas.microsoft.com/office/drawing/2014/main" id="{304068C3-43BD-B662-9B59-F44093D4BB86}"/>
              </a:ext>
            </a:extLst>
          </p:cNvPr>
          <p:cNvPicPr>
            <a:picLocks noChangeAspect="1"/>
          </p:cNvPicPr>
          <p:nvPr/>
        </p:nvPicPr>
        <p:blipFill rotWithShape="1">
          <a:blip r:embed="rId2"/>
          <a:srcRect t="12506" b="12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84A0A840-D481-4F24-DBA4-957AF44BFAB9}"/>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7899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What is mooting?</a:t>
            </a:r>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213387" cy="3526991"/>
          </a:xfrm>
        </p:spPr>
        <p:txBody>
          <a:bodyPr vert="horz" lIns="91440" tIns="45720" rIns="91440" bIns="45720" rtlCol="0">
            <a:normAutofit/>
          </a:bodyPr>
          <a:lstStyle/>
          <a:p>
            <a:pPr>
              <a:spcBef>
                <a:spcPct val="20000"/>
              </a:spcBef>
            </a:pPr>
            <a:r>
              <a:rPr lang="en-NZ">
                <a:latin typeface="Calibri"/>
                <a:ea typeface="Calibri"/>
                <a:cs typeface="Calibri"/>
              </a:rPr>
              <a:t>Presentation of a moot is an example of legal </a:t>
            </a:r>
            <a:r>
              <a:rPr lang="en-NZ" b="1" u="sng">
                <a:latin typeface="Calibri"/>
                <a:ea typeface="Calibri"/>
                <a:cs typeface="Calibri"/>
              </a:rPr>
              <a:t>advocacy</a:t>
            </a:r>
            <a:r>
              <a:rPr lang="en-NZ">
                <a:latin typeface="Calibri"/>
                <a:ea typeface="Calibri"/>
                <a:cs typeface="Calibri"/>
              </a:rPr>
              <a:t>.</a:t>
            </a:r>
            <a:endParaRPr lang="en-US">
              <a:latin typeface="Calibri"/>
              <a:ea typeface="Calibri"/>
              <a:cs typeface="Calibri"/>
            </a:endParaRPr>
          </a:p>
          <a:p>
            <a:pPr>
              <a:spcBef>
                <a:spcPct val="20000"/>
              </a:spcBef>
            </a:pPr>
            <a:r>
              <a:rPr lang="en-NZ">
                <a:latin typeface="Calibri"/>
                <a:ea typeface="Calibri"/>
                <a:cs typeface="Calibri"/>
              </a:rPr>
              <a:t>It is presenting a case on behalf of a client.</a:t>
            </a:r>
            <a:endParaRPr lang="en-US">
              <a:latin typeface="Calibri"/>
              <a:ea typeface="Calibri"/>
              <a:cs typeface="Calibri"/>
            </a:endParaRPr>
          </a:p>
          <a:p>
            <a:pPr>
              <a:spcBef>
                <a:spcPct val="20000"/>
              </a:spcBef>
            </a:pPr>
            <a:r>
              <a:rPr lang="en-NZ">
                <a:latin typeface="Calibri"/>
                <a:ea typeface="Calibri"/>
                <a:cs typeface="Calibri"/>
              </a:rPr>
              <a:t>It is about persuading the Judge that your argument is the winning one, but you may only do so by reference to the law.</a:t>
            </a:r>
            <a:endParaRPr lang="en-US">
              <a:latin typeface="Calibri"/>
              <a:ea typeface="Calibri"/>
              <a:cs typeface="Calibri"/>
            </a:endParaRPr>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85701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2FEC6-7298-55A9-A707-3B3C3635AF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F592-92E2-6590-2E1A-F117F3182237}"/>
              </a:ext>
            </a:extLst>
          </p:cNvPr>
          <p:cNvSpPr>
            <a:spLocks noGrp="1"/>
          </p:cNvSpPr>
          <p:nvPr>
            <p:ph type="title"/>
          </p:nvPr>
        </p:nvSpPr>
        <p:spPr>
          <a:xfrm>
            <a:off x="838201" y="365125"/>
            <a:ext cx="5251316" cy="1807305"/>
          </a:xfrm>
        </p:spPr>
        <p:txBody>
          <a:bodyPr>
            <a:normAutofit/>
          </a:bodyPr>
          <a:lstStyle/>
          <a:p>
            <a:r>
              <a:rPr lang="en-US" b="1" dirty="0"/>
              <a:t>Preparation for Mooting</a:t>
            </a:r>
            <a:endParaRPr lang="en-US" dirty="0"/>
          </a:p>
        </p:txBody>
      </p:sp>
      <p:sp>
        <p:nvSpPr>
          <p:cNvPr id="3" name="Content Placeholder 2">
            <a:extLst>
              <a:ext uri="{FF2B5EF4-FFF2-40B4-BE49-F238E27FC236}">
                <a16:creationId xmlns:a16="http://schemas.microsoft.com/office/drawing/2014/main" id="{556BA1CE-71C0-0A40-62EC-0011684C46ED}"/>
              </a:ext>
            </a:extLst>
          </p:cNvPr>
          <p:cNvSpPr>
            <a:spLocks noGrp="1"/>
          </p:cNvSpPr>
          <p:nvPr>
            <p:ph idx="1"/>
          </p:nvPr>
        </p:nvSpPr>
        <p:spPr>
          <a:xfrm>
            <a:off x="838200" y="2333297"/>
            <a:ext cx="5332140" cy="3586367"/>
          </a:xfrm>
        </p:spPr>
        <p:txBody>
          <a:bodyPr vert="horz" lIns="91440" tIns="45720" rIns="91440" bIns="45720" rtlCol="0" anchor="t">
            <a:normAutofit fontScale="92500" lnSpcReduction="20000"/>
          </a:bodyPr>
          <a:lstStyle/>
          <a:p>
            <a:r>
              <a:rPr lang="en-NZ" dirty="0">
                <a:ea typeface="+mn-lt"/>
                <a:cs typeface="+mn-lt"/>
              </a:rPr>
              <a:t>The oral presentation in court is the tip of the </a:t>
            </a:r>
            <a:r>
              <a:rPr lang="en-NZ">
                <a:ea typeface="+mn-lt"/>
                <a:cs typeface="+mn-lt"/>
              </a:rPr>
              <a:t>iceberg. </a:t>
            </a:r>
            <a:endParaRPr lang="en-NZ">
              <a:latin typeface="Calibri"/>
              <a:ea typeface="Calibri"/>
              <a:cs typeface="Calibri"/>
            </a:endParaRPr>
          </a:p>
          <a:p>
            <a:r>
              <a:rPr lang="en-NZ">
                <a:ea typeface="+mn-lt"/>
                <a:cs typeface="+mn-lt"/>
              </a:rPr>
              <a:t>Most of the hard work has to be done before you get there – prepare! </a:t>
            </a:r>
            <a:endParaRPr lang="en-NZ"/>
          </a:p>
          <a:p>
            <a:r>
              <a:rPr lang="en-NZ" dirty="0">
                <a:ea typeface="+mn-lt"/>
                <a:cs typeface="+mn-lt"/>
              </a:rPr>
              <a:t>Your mooting problem will outline a series of facts. </a:t>
            </a:r>
            <a:endParaRPr lang="en-NZ" dirty="0"/>
          </a:p>
          <a:p>
            <a:pPr>
              <a:spcBef>
                <a:spcPts val="20"/>
              </a:spcBef>
            </a:pPr>
            <a:r>
              <a:rPr lang="en-NZ">
                <a:ea typeface="+mn-lt"/>
                <a:cs typeface="+mn-lt"/>
              </a:rPr>
              <a:t>It will also include some legal issues and relevant law which could  be statute and/or case law and/or delegated legislation. </a:t>
            </a:r>
            <a:endParaRPr lang="en-NZ"/>
          </a:p>
        </p:txBody>
      </p:sp>
      <p:pic>
        <p:nvPicPr>
          <p:cNvPr id="5" name="Picture 4" descr="A gavel on a stand&#10;&#10;Description automatically generated">
            <a:extLst>
              <a:ext uri="{FF2B5EF4-FFF2-40B4-BE49-F238E27FC236}">
                <a16:creationId xmlns:a16="http://schemas.microsoft.com/office/drawing/2014/main" id="{28CCE92C-FACA-CE86-C0EA-810F08CADF11}"/>
              </a:ext>
            </a:extLst>
          </p:cNvPr>
          <p:cNvPicPr>
            <a:picLocks noChangeAspect="1"/>
          </p:cNvPicPr>
          <p:nvPr/>
        </p:nvPicPr>
        <p:blipFill rotWithShape="1">
          <a:blip r:embed="rId2"/>
          <a:srcRect t="9867" r="2" b="1336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CB166D0-CC85-413D-0D86-B1EE4AF6CFB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17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421205" cy="3487407"/>
          </a:xfrm>
        </p:spPr>
        <p:txBody>
          <a:bodyPr vert="horz" lIns="91440" tIns="45720" rIns="91440" bIns="45720" rtlCol="0">
            <a:normAutofit/>
          </a:bodyPr>
          <a:lstStyle/>
          <a:p>
            <a:r>
              <a:rPr lang="en-US">
                <a:ea typeface="+mn-lt"/>
                <a:cs typeface="+mn-lt"/>
              </a:rPr>
              <a:t>Read all of the general instructions to work out what has to be done – planning is </a:t>
            </a:r>
            <a:r>
              <a:rPr lang="en-US" u="sng">
                <a:ea typeface="+mn-lt"/>
                <a:cs typeface="+mn-lt"/>
              </a:rPr>
              <a:t>very important.</a:t>
            </a:r>
            <a:r>
              <a:rPr lang="en-US">
                <a:ea typeface="+mn-lt"/>
                <a:cs typeface="+mn-lt"/>
              </a:rPr>
              <a:t> </a:t>
            </a:r>
            <a:endParaRPr lang="en-US"/>
          </a:p>
          <a:p>
            <a:r>
              <a:rPr lang="en-US">
                <a:ea typeface="+mn-lt"/>
                <a:cs typeface="+mn-lt"/>
              </a:rPr>
              <a:t>Read the moot problem very carefully to get an overview and think about the general facts of the case. </a:t>
            </a:r>
          </a:p>
        </p:txBody>
      </p:sp>
      <p:pic>
        <p:nvPicPr>
          <p:cNvPr id="5" name="Picture 4" descr="A person studying at a desk&#10;&#10;Description automatically generated">
            <a:extLst>
              <a:ext uri="{FF2B5EF4-FFF2-40B4-BE49-F238E27FC236}">
                <a16:creationId xmlns:a16="http://schemas.microsoft.com/office/drawing/2014/main" id="{07FC6CE7-B927-8371-803F-81E884739D57}"/>
              </a:ext>
            </a:extLst>
          </p:cNvPr>
          <p:cNvPicPr>
            <a:picLocks noChangeAspect="1"/>
          </p:cNvPicPr>
          <p:nvPr/>
        </p:nvPicPr>
        <p:blipFill rotWithShape="1">
          <a:blip r:embed="rId2"/>
          <a:srcRect t="4111" b="1365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03536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5965491" cy="3526991"/>
          </a:xfrm>
        </p:spPr>
        <p:txBody>
          <a:bodyPr vert="horz" lIns="91440" tIns="45720" rIns="91440" bIns="45720" rtlCol="0">
            <a:normAutofit/>
          </a:bodyPr>
          <a:lstStyle/>
          <a:p>
            <a:r>
              <a:rPr lang="en-US">
                <a:ea typeface="+mn-lt"/>
                <a:cs typeface="+mn-lt"/>
              </a:rPr>
              <a:t>You must master the facts.</a:t>
            </a:r>
          </a:p>
          <a:p>
            <a:r>
              <a:rPr lang="en-US">
                <a:ea typeface="+mn-lt"/>
                <a:cs typeface="+mn-lt"/>
              </a:rPr>
              <a:t>Construct a timeline of the facts from earliest events to latest events.</a:t>
            </a:r>
            <a:endParaRPr lang="en-US"/>
          </a:p>
          <a:p>
            <a:r>
              <a:rPr lang="en-US">
                <a:ea typeface="+mn-lt"/>
                <a:cs typeface="+mn-lt"/>
              </a:rPr>
              <a:t>Next to dates set out the events that took place.</a:t>
            </a:r>
          </a:p>
          <a:p>
            <a:r>
              <a:rPr lang="en-US">
                <a:ea typeface="+mn-lt"/>
                <a:cs typeface="+mn-lt"/>
              </a:rPr>
              <a:t>This is known as a </a:t>
            </a:r>
            <a:r>
              <a:rPr lang="en-US" b="1">
                <a:ea typeface="+mn-lt"/>
                <a:cs typeface="+mn-lt"/>
              </a:rPr>
              <a:t>chronological timeline.</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7" name="Picture 6" descr="2011-timeline-review-2.jpg">
            <a:extLst>
              <a:ext uri="{FF2B5EF4-FFF2-40B4-BE49-F238E27FC236}">
                <a16:creationId xmlns:a16="http://schemas.microsoft.com/office/drawing/2014/main" id="{BBCF1F61-82E0-3EDD-A0A1-DC9AC5BE452A}"/>
              </a:ext>
            </a:extLst>
          </p:cNvPr>
          <p:cNvPicPr>
            <a:picLocks noChangeAspect="1"/>
          </p:cNvPicPr>
          <p:nvPr/>
        </p:nvPicPr>
        <p:blipFill>
          <a:blip r:embed="rId3"/>
          <a:stretch>
            <a:fillRect/>
          </a:stretch>
        </p:blipFill>
        <p:spPr>
          <a:xfrm>
            <a:off x="7571509" y="1375682"/>
            <a:ext cx="4114800" cy="4324350"/>
          </a:xfrm>
          <a:prstGeom prst="rect">
            <a:avLst/>
          </a:prstGeom>
        </p:spPr>
      </p:pic>
    </p:spTree>
    <p:extLst>
      <p:ext uri="{BB962C8B-B14F-4D97-AF65-F5344CB8AC3E}">
        <p14:creationId xmlns:p14="http://schemas.microsoft.com/office/powerpoint/2010/main" val="85857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33297"/>
            <a:ext cx="6588944" cy="3487407"/>
          </a:xfrm>
        </p:spPr>
        <p:txBody>
          <a:bodyPr vert="horz" lIns="91440" tIns="45720" rIns="91440" bIns="45720" rtlCol="0" anchor="t">
            <a:noAutofit/>
          </a:bodyPr>
          <a:lstStyle/>
          <a:p>
            <a:r>
              <a:rPr lang="en-US" sz="2700" dirty="0">
                <a:ea typeface="+mn-lt"/>
                <a:cs typeface="+mn-lt"/>
              </a:rPr>
              <a:t>You then need to master the relevant law. </a:t>
            </a:r>
          </a:p>
          <a:p>
            <a:r>
              <a:rPr lang="en-US" sz="2700" dirty="0">
                <a:ea typeface="+mn-lt"/>
                <a:cs typeface="+mn-lt"/>
              </a:rPr>
              <a:t>Your legal issues will be clearly defined for you. </a:t>
            </a:r>
            <a:endParaRPr lang="en-US" sz="2700"/>
          </a:p>
          <a:p>
            <a:r>
              <a:rPr lang="en-US" sz="2700" dirty="0">
                <a:ea typeface="+mn-lt"/>
                <a:cs typeface="+mn-lt"/>
              </a:rPr>
              <a:t>This is what your argument will be about. </a:t>
            </a:r>
            <a:endParaRPr lang="en-US" sz="2700"/>
          </a:p>
          <a:p>
            <a:r>
              <a:rPr lang="en-US" sz="2700" dirty="0">
                <a:ea typeface="+mn-lt"/>
                <a:cs typeface="+mn-lt"/>
              </a:rPr>
              <a:t>Your job is to persuade the judge that the issues should be found in your </a:t>
            </a:r>
            <a:r>
              <a:rPr lang="en-US" sz="2700" err="1">
                <a:ea typeface="+mn-lt"/>
                <a:cs typeface="+mn-lt"/>
              </a:rPr>
              <a:t>favour</a:t>
            </a:r>
            <a:r>
              <a:rPr lang="en-US" sz="2700" dirty="0">
                <a:ea typeface="+mn-lt"/>
                <a:cs typeface="+mn-lt"/>
              </a:rPr>
              <a:t>. </a:t>
            </a:r>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6" name="Content Placeholder 4">
            <a:extLst>
              <a:ext uri="{FF2B5EF4-FFF2-40B4-BE49-F238E27FC236}">
                <a16:creationId xmlns:a16="http://schemas.microsoft.com/office/drawing/2014/main" id="{6E9AA48E-93B3-11EB-37B8-12790895F8E1}"/>
              </a:ext>
            </a:extLst>
          </p:cNvPr>
          <p:cNvPicPr>
            <a:picLocks noGrp="1" noChangeAspect="1"/>
          </p:cNvPicPr>
          <p:nvPr/>
        </p:nvPicPr>
        <p:blipFill rotWithShape="1">
          <a:blip r:embed="rId3" cstate="print"/>
          <a:srcRect l="15400" r="1787"/>
          <a:stretch/>
        </p:blipFill>
        <p:spPr>
          <a:xfrm>
            <a:off x="7742534" y="2105353"/>
            <a:ext cx="3816422" cy="3672408"/>
          </a:xfrm>
          <a:prstGeom prst="rect">
            <a:avLst/>
          </a:prstGeom>
        </p:spPr>
      </p:pic>
    </p:spTree>
    <p:extLst>
      <p:ext uri="{BB962C8B-B14F-4D97-AF65-F5344CB8AC3E}">
        <p14:creationId xmlns:p14="http://schemas.microsoft.com/office/powerpoint/2010/main" val="192372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B8A91-4C0B-485E-3A44-F113863D51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A2AD8-13EC-40F3-5FF8-118AAD215A58}"/>
              </a:ext>
            </a:extLst>
          </p:cNvPr>
          <p:cNvSpPr>
            <a:spLocks noGrp="1"/>
          </p:cNvSpPr>
          <p:nvPr>
            <p:ph type="title"/>
          </p:nvPr>
        </p:nvSpPr>
        <p:spPr>
          <a:xfrm>
            <a:off x="838201" y="365125"/>
            <a:ext cx="5251316" cy="1807305"/>
          </a:xfrm>
        </p:spPr>
        <p:txBody>
          <a:bodyPr>
            <a:normAutofit/>
          </a:bodyPr>
          <a:lstStyle/>
          <a:p>
            <a:r>
              <a:rPr lang="en-US" b="1" dirty="0"/>
              <a:t>Preparation tips</a:t>
            </a:r>
          </a:p>
        </p:txBody>
      </p:sp>
      <p:sp>
        <p:nvSpPr>
          <p:cNvPr id="3" name="Content Placeholder 2">
            <a:extLst>
              <a:ext uri="{FF2B5EF4-FFF2-40B4-BE49-F238E27FC236}">
                <a16:creationId xmlns:a16="http://schemas.microsoft.com/office/drawing/2014/main" id="{49DA892D-3213-7856-982B-4BF33550D7E5}"/>
              </a:ext>
            </a:extLst>
          </p:cNvPr>
          <p:cNvSpPr>
            <a:spLocks noGrp="1"/>
          </p:cNvSpPr>
          <p:nvPr>
            <p:ph idx="1"/>
          </p:nvPr>
        </p:nvSpPr>
        <p:spPr>
          <a:xfrm>
            <a:off x="838200" y="2313505"/>
            <a:ext cx="7054060" cy="3487407"/>
          </a:xfrm>
        </p:spPr>
        <p:txBody>
          <a:bodyPr vert="horz" lIns="91440" tIns="45720" rIns="91440" bIns="45720" rtlCol="0" anchor="t">
            <a:noAutofit/>
          </a:bodyPr>
          <a:lstStyle/>
          <a:p>
            <a:r>
              <a:rPr lang="en-US" sz="2500" dirty="0">
                <a:ea typeface="+mn-lt"/>
                <a:cs typeface="+mn-lt"/>
              </a:rPr>
              <a:t>You will be given all the relevant cases and statute law which is all you will need for your research. </a:t>
            </a:r>
          </a:p>
          <a:p>
            <a:r>
              <a:rPr lang="en-US" sz="2500" dirty="0">
                <a:ea typeface="+mn-lt"/>
                <a:cs typeface="+mn-lt"/>
              </a:rPr>
              <a:t>You must draw out points from these materials that support your argument. </a:t>
            </a:r>
          </a:p>
          <a:p>
            <a:r>
              <a:rPr lang="en-US" sz="2500" dirty="0">
                <a:ea typeface="+mn-lt"/>
                <a:cs typeface="+mn-lt"/>
              </a:rPr>
              <a:t>Now it is time for a first draft copy of your arguments! </a:t>
            </a:r>
            <a:endParaRPr lang="en-US" sz="2500"/>
          </a:p>
          <a:p>
            <a:r>
              <a:rPr lang="en-US" sz="2500" dirty="0">
                <a:ea typeface="+mn-lt"/>
                <a:cs typeface="+mn-lt"/>
              </a:rPr>
              <a:t>Each team member will have </a:t>
            </a:r>
            <a:r>
              <a:rPr lang="en-US" sz="2500" b="1" dirty="0">
                <a:ea typeface="+mn-lt"/>
                <a:cs typeface="+mn-lt"/>
              </a:rPr>
              <a:t>at least one</a:t>
            </a:r>
            <a:r>
              <a:rPr lang="en-US" sz="2500" dirty="0">
                <a:ea typeface="+mn-lt"/>
                <a:cs typeface="+mn-lt"/>
              </a:rPr>
              <a:t> issue to argue. </a:t>
            </a:r>
            <a:endParaRPr lang="en-US" sz="2500"/>
          </a:p>
        </p:txBody>
      </p:sp>
      <p:pic>
        <p:nvPicPr>
          <p:cNvPr id="4" name="Picture 3" descr="A white background with red text&#10;&#10;Description automatically generated">
            <a:extLst>
              <a:ext uri="{FF2B5EF4-FFF2-40B4-BE49-F238E27FC236}">
                <a16:creationId xmlns:a16="http://schemas.microsoft.com/office/drawing/2014/main" id="{DD13F22E-1D77-59C1-890F-01BF5911758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5" name="Content Placeholder 4">
            <a:extLst>
              <a:ext uri="{FF2B5EF4-FFF2-40B4-BE49-F238E27FC236}">
                <a16:creationId xmlns:a16="http://schemas.microsoft.com/office/drawing/2014/main" id="{E583A675-AE4C-9FC0-89F2-4CAD50477583}"/>
              </a:ext>
            </a:extLst>
          </p:cNvPr>
          <p:cNvPicPr>
            <a:picLocks noChangeAspect="1"/>
          </p:cNvPicPr>
          <p:nvPr/>
        </p:nvPicPr>
        <p:blipFill>
          <a:blip r:embed="rId3" cstate="print"/>
          <a:stretch>
            <a:fillRect/>
          </a:stretch>
        </p:blipFill>
        <p:spPr>
          <a:xfrm>
            <a:off x="8141113" y="1600200"/>
            <a:ext cx="3405805" cy="4054530"/>
          </a:xfrm>
          <a:prstGeom prst="rect">
            <a:avLst/>
          </a:prstGeom>
        </p:spPr>
      </p:pic>
    </p:spTree>
    <p:extLst>
      <p:ext uri="{BB962C8B-B14F-4D97-AF65-F5344CB8AC3E}">
        <p14:creationId xmlns:p14="http://schemas.microsoft.com/office/powerpoint/2010/main" val="418048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61DAF-143B-1F1C-8E5B-97603E458517}"/>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a:t>Mooting Information and Education</a:t>
            </a:r>
          </a:p>
        </p:txBody>
      </p:sp>
      <p:sp>
        <p:nvSpPr>
          <p:cNvPr id="3" name="Content Placeholder 2">
            <a:extLst>
              <a:ext uri="{FF2B5EF4-FFF2-40B4-BE49-F238E27FC236}">
                <a16:creationId xmlns:a16="http://schemas.microsoft.com/office/drawing/2014/main" id="{17CCF137-0D13-60FC-3FAF-F8BD7C365A8B}"/>
              </a:ext>
            </a:extLst>
          </p:cNvPr>
          <p:cNvSpPr>
            <a:spLocks noGrp="1"/>
          </p:cNvSpPr>
          <p:nvPr>
            <p:ph sz="half" idx="1"/>
          </p:nvPr>
        </p:nvSpPr>
        <p:spPr>
          <a:xfrm>
            <a:off x="838200" y="2333297"/>
            <a:ext cx="4619621" cy="3398342"/>
          </a:xfrm>
        </p:spPr>
        <p:txBody>
          <a:bodyPr vert="horz" lIns="91440" tIns="45720" rIns="91440" bIns="45720" rtlCol="0">
            <a:normAutofit/>
          </a:bodyPr>
          <a:lstStyle/>
          <a:p>
            <a:pPr marL="457200"/>
            <a:r>
              <a:rPr lang="en-US"/>
              <a:t>Introduce yourselves</a:t>
            </a:r>
          </a:p>
          <a:p>
            <a:pPr marL="457200"/>
            <a:r>
              <a:rPr lang="en-US"/>
              <a:t>Read the handbook and mooting rules</a:t>
            </a:r>
          </a:p>
          <a:p>
            <a:pPr marL="457200"/>
            <a:r>
              <a:rPr lang="en-US"/>
              <a:t>Listen to the coaching session</a:t>
            </a:r>
          </a:p>
        </p:txBody>
      </p:sp>
      <p:pic>
        <p:nvPicPr>
          <p:cNvPr id="5" name="Picture 3" descr="Two men shaking hands - ID: 21755">
            <a:extLst>
              <a:ext uri="{FF2B5EF4-FFF2-40B4-BE49-F238E27FC236}">
                <a16:creationId xmlns:a16="http://schemas.microsoft.com/office/drawing/2014/main" id="{377ACAFE-8B70-6919-F6C4-800C6E5CE3B3}"/>
              </a:ext>
            </a:extLst>
          </p:cNvPr>
          <p:cNvPicPr>
            <a:picLocks noGrp="1" noChangeAspect="1" noChangeArrowheads="1"/>
          </p:cNvPicPr>
          <p:nvPr>
            <p:ph sz="half" idx="2"/>
          </p:nvPr>
        </p:nvPicPr>
        <p:blipFill rotWithShape="1">
          <a:blip r:embed="rId2"/>
          <a:srcRect l="16185" t="-144" r="25722" b="144"/>
          <a:stretch/>
        </p:blipFill>
        <p:spPr bwMode="auto">
          <a:xfrm>
            <a:off x="6229215" y="10"/>
            <a:ext cx="5968599" cy="685799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pic>
        <p:nvPicPr>
          <p:cNvPr id="6" name="Picture 5" descr="A white background with red text&#10;&#10;Description automatically generated">
            <a:extLst>
              <a:ext uri="{FF2B5EF4-FFF2-40B4-BE49-F238E27FC236}">
                <a16:creationId xmlns:a16="http://schemas.microsoft.com/office/drawing/2014/main" id="{A2861698-8DE2-24EA-8A7E-76C1A840252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57640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p:txBody>
          <a:bodyPr vert="horz" lIns="91440" tIns="45720" rIns="91440" bIns="45720" rtlCol="0" anchor="t">
            <a:normAutofit/>
          </a:bodyPr>
          <a:lstStyle/>
          <a:p>
            <a:r>
              <a:rPr lang="en-US" dirty="0">
                <a:ea typeface="+mn-lt"/>
                <a:cs typeface="+mn-lt"/>
              </a:rPr>
              <a:t>One of the most important skills is public speaking. </a:t>
            </a:r>
            <a:endParaRPr lang="en-US">
              <a:ea typeface="+mn-lt"/>
              <a:cs typeface="+mn-lt"/>
            </a:endParaRPr>
          </a:p>
          <a:p>
            <a:r>
              <a:rPr lang="en-US" dirty="0">
                <a:ea typeface="+mn-lt"/>
                <a:cs typeface="+mn-lt"/>
              </a:rPr>
              <a:t>Remember you are trying to persuade a judge who is hearing your case for the first time. </a:t>
            </a:r>
            <a:endParaRPr lang="en-US" dirty="0"/>
          </a:p>
          <a:p>
            <a:r>
              <a:rPr lang="en-US" dirty="0">
                <a:ea typeface="+mn-lt"/>
                <a:cs typeface="+mn-lt"/>
              </a:rPr>
              <a:t>Everything you say must be well-structured and clear. </a:t>
            </a:r>
          </a:p>
          <a:p>
            <a:r>
              <a:rPr lang="en-US" dirty="0">
                <a:ea typeface="+mn-lt"/>
                <a:cs typeface="+mn-lt"/>
              </a:rPr>
              <a:t>Speak clearly and at a reasonable pace. </a:t>
            </a:r>
          </a:p>
          <a:p>
            <a:r>
              <a:rPr lang="en-US" dirty="0">
                <a:ea typeface="+mn-lt"/>
                <a:cs typeface="+mn-lt"/>
              </a:rPr>
              <a:t>All the normal rules of public speaking apply </a:t>
            </a:r>
            <a:endParaRPr lang="en-US" dirty="0"/>
          </a:p>
          <a:p>
            <a:r>
              <a:rPr lang="en-US" dirty="0">
                <a:ea typeface="+mn-lt"/>
                <a:cs typeface="+mn-lt"/>
              </a:rPr>
              <a:t>Your delivery should be clear and at a reasonable pace. </a:t>
            </a:r>
          </a:p>
          <a:p>
            <a:r>
              <a:rPr lang="en-US" dirty="0">
                <a:ea typeface="+mn-lt"/>
                <a:cs typeface="+mn-lt"/>
              </a:rPr>
              <a:t>Slow down – don’t rush and don’t talk too quickly. </a:t>
            </a:r>
          </a:p>
        </p:txBody>
      </p:sp>
      <p:sp>
        <p:nvSpPr>
          <p:cNvPr id="6" name="Title 1">
            <a:extLst>
              <a:ext uri="{FF2B5EF4-FFF2-40B4-BE49-F238E27FC236}">
                <a16:creationId xmlns:a16="http://schemas.microsoft.com/office/drawing/2014/main" id="{23C64AD6-9C04-63B5-80BA-3A8211D2AB95}"/>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85041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r>
              <a:rPr lang="en-US" dirty="0">
                <a:ea typeface="+mn-lt"/>
                <a:cs typeface="+mn-lt"/>
              </a:rPr>
              <a:t>Maintain eye contact. </a:t>
            </a:r>
            <a:endParaRPr lang="en-US"/>
          </a:p>
          <a:p>
            <a:r>
              <a:rPr lang="en-US" dirty="0">
                <a:ea typeface="+mn-lt"/>
                <a:cs typeface="+mn-lt"/>
              </a:rPr>
              <a:t>Your audience is the </a:t>
            </a:r>
            <a:r>
              <a:rPr lang="en-US" b="1" u="sng" dirty="0">
                <a:ea typeface="+mn-lt"/>
                <a:cs typeface="+mn-lt"/>
              </a:rPr>
              <a:t>judge</a:t>
            </a:r>
            <a:r>
              <a:rPr lang="en-US" dirty="0">
                <a:ea typeface="+mn-lt"/>
                <a:cs typeface="+mn-lt"/>
              </a:rPr>
              <a:t>. </a:t>
            </a:r>
            <a:endParaRPr lang="en-US"/>
          </a:p>
          <a:p>
            <a:r>
              <a:rPr lang="en-US" dirty="0">
                <a:ea typeface="+mn-lt"/>
                <a:cs typeface="+mn-lt"/>
              </a:rPr>
              <a:t>Watch the judge for clues about how you are going – does their body language suggest they are following your argument? </a:t>
            </a:r>
          </a:p>
          <a:p>
            <a:r>
              <a:rPr lang="en-US" dirty="0">
                <a:ea typeface="+mn-lt"/>
                <a:cs typeface="+mn-lt"/>
              </a:rPr>
              <a:t>Posture – your mum was right! </a:t>
            </a:r>
          </a:p>
          <a:p>
            <a:r>
              <a:rPr lang="en-US" dirty="0">
                <a:ea typeface="+mn-lt"/>
                <a:cs typeface="+mn-lt"/>
              </a:rPr>
              <a:t>Stand up straight and keep your hands out of your pockets. </a:t>
            </a:r>
            <a:endParaRPr lang="en-US" dirty="0"/>
          </a:p>
          <a:p>
            <a:r>
              <a:rPr lang="en-US" dirty="0">
                <a:ea typeface="+mn-lt"/>
                <a:cs typeface="+mn-lt"/>
              </a:rPr>
              <a:t>Don’t overuse gesticulation – you want the judge to listen carefully to what you are saying not what you are doing.</a:t>
            </a:r>
            <a:endParaRPr lang="en-US" dirty="0"/>
          </a:p>
        </p:txBody>
      </p:sp>
      <p:sp>
        <p:nvSpPr>
          <p:cNvPr id="8" name="Title 1">
            <a:extLst>
              <a:ext uri="{FF2B5EF4-FFF2-40B4-BE49-F238E27FC236}">
                <a16:creationId xmlns:a16="http://schemas.microsoft.com/office/drawing/2014/main" id="{71873B14-8058-3294-187B-5E80A45D0F67}"/>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411787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lnSpcReduction="10000"/>
          </a:bodyPr>
          <a:lstStyle/>
          <a:p>
            <a:r>
              <a:rPr lang="en-US" dirty="0">
                <a:ea typeface="+mn-lt"/>
                <a:cs typeface="+mn-lt"/>
              </a:rPr>
              <a:t>Speak to persuade.</a:t>
            </a:r>
            <a:endParaRPr lang="en-US" dirty="0"/>
          </a:p>
          <a:p>
            <a:r>
              <a:rPr lang="en-US" dirty="0">
                <a:ea typeface="+mn-lt"/>
                <a:cs typeface="+mn-lt"/>
              </a:rPr>
              <a:t>Be calm and confident.</a:t>
            </a:r>
          </a:p>
          <a:p>
            <a:r>
              <a:rPr lang="en-US" dirty="0">
                <a:ea typeface="+mn-lt"/>
                <a:cs typeface="+mn-lt"/>
              </a:rPr>
              <a:t>Don’t be too forceful – judges do not tolerate bullies!</a:t>
            </a:r>
          </a:p>
          <a:p>
            <a:r>
              <a:rPr lang="en-US" dirty="0">
                <a:ea typeface="+mn-lt"/>
                <a:cs typeface="+mn-lt"/>
              </a:rPr>
              <a:t>Judges know a lot more than you do but you can disagree if you go about it the correct way.</a:t>
            </a:r>
          </a:p>
          <a:p>
            <a:r>
              <a:rPr lang="en-US" dirty="0">
                <a:ea typeface="+mn-lt"/>
                <a:cs typeface="+mn-lt"/>
              </a:rPr>
              <a:t>You should speak up if you think the Judge has gained an incorrect impression of your case.</a:t>
            </a:r>
          </a:p>
          <a:p>
            <a:r>
              <a:rPr lang="en-US" dirty="0">
                <a:ea typeface="+mn-lt"/>
                <a:cs typeface="+mn-lt"/>
              </a:rPr>
              <a:t>You can stand your ground in a respectful way.</a:t>
            </a:r>
            <a:endParaRPr lang="en-US"/>
          </a:p>
          <a:p>
            <a:r>
              <a:rPr lang="en-US" dirty="0">
                <a:ea typeface="+mn-lt"/>
                <a:cs typeface="+mn-lt"/>
              </a:rPr>
              <a:t>Don’t pursue a hopeless case – move on to your next argument.</a:t>
            </a: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Speaking Skills</a:t>
            </a:r>
            <a:endParaRPr lang="en-US" dirty="0"/>
          </a:p>
        </p:txBody>
      </p:sp>
    </p:spTree>
    <p:extLst>
      <p:ext uri="{BB962C8B-B14F-4D97-AF65-F5344CB8AC3E}">
        <p14:creationId xmlns:p14="http://schemas.microsoft.com/office/powerpoint/2010/main" val="256641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D5B45F-DECB-8FB8-314E-0838AAA0293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490D1-6ABC-5196-6C49-EB0C220963F9}"/>
              </a:ext>
            </a:extLst>
          </p:cNvPr>
          <p:cNvSpPr>
            <a:spLocks noGrp="1"/>
          </p:cNvSpPr>
          <p:nvPr>
            <p:ph type="title"/>
          </p:nvPr>
        </p:nvSpPr>
        <p:spPr>
          <a:xfrm>
            <a:off x="838201" y="365125"/>
            <a:ext cx="5251316" cy="1807305"/>
          </a:xfrm>
        </p:spPr>
        <p:txBody>
          <a:bodyPr>
            <a:normAutofit/>
          </a:bodyPr>
          <a:lstStyle/>
          <a:p>
            <a:r>
              <a:rPr lang="en-NZ" b="1" dirty="0">
                <a:latin typeface="Calibri"/>
                <a:ea typeface="Calibri"/>
                <a:cs typeface="Calibri"/>
              </a:rPr>
              <a:t>Speaking Skills</a:t>
            </a:r>
            <a:endParaRPr lang="en-US">
              <a:latin typeface="Calibri"/>
              <a:ea typeface="Calibri"/>
              <a:cs typeface="Calibri"/>
            </a:endParaRPr>
          </a:p>
        </p:txBody>
      </p:sp>
      <p:sp>
        <p:nvSpPr>
          <p:cNvPr id="3" name="Content Placeholder 2">
            <a:extLst>
              <a:ext uri="{FF2B5EF4-FFF2-40B4-BE49-F238E27FC236}">
                <a16:creationId xmlns:a16="http://schemas.microsoft.com/office/drawing/2014/main" id="{02AA2053-8144-33CB-E3D1-C95D549CCC24}"/>
              </a:ext>
            </a:extLst>
          </p:cNvPr>
          <p:cNvSpPr>
            <a:spLocks noGrp="1"/>
          </p:cNvSpPr>
          <p:nvPr>
            <p:ph idx="1"/>
          </p:nvPr>
        </p:nvSpPr>
        <p:spPr>
          <a:xfrm>
            <a:off x="838200" y="2333297"/>
            <a:ext cx="5252971" cy="3526991"/>
          </a:xfrm>
        </p:spPr>
        <p:txBody>
          <a:bodyPr vert="horz" lIns="91440" tIns="45720" rIns="91440" bIns="45720" rtlCol="0">
            <a:normAutofit/>
          </a:bodyPr>
          <a:lstStyle/>
          <a:p>
            <a:pPr>
              <a:spcBef>
                <a:spcPct val="20000"/>
              </a:spcBef>
            </a:pPr>
            <a:r>
              <a:rPr lang="en-NZ">
                <a:latin typeface="Calibri"/>
                <a:ea typeface="Calibri"/>
                <a:cs typeface="Calibri"/>
              </a:rPr>
              <a:t>Note the time as timing is very important</a:t>
            </a:r>
            <a:endParaRPr lang="en-US">
              <a:latin typeface="Calibri"/>
              <a:ea typeface="Calibri"/>
              <a:cs typeface="Calibri"/>
            </a:endParaRPr>
          </a:p>
          <a:p>
            <a:pPr>
              <a:spcBef>
                <a:spcPct val="20000"/>
              </a:spcBef>
            </a:pPr>
            <a:r>
              <a:rPr lang="en-NZ">
                <a:latin typeface="Calibri"/>
                <a:ea typeface="Calibri"/>
                <a:cs typeface="Calibri"/>
              </a:rPr>
              <a:t>You only have 10 minutes for your presentation.</a:t>
            </a:r>
            <a:endParaRPr lang="en-US">
              <a:latin typeface="Calibri"/>
              <a:ea typeface="Calibri"/>
              <a:cs typeface="Calibri"/>
            </a:endParaRPr>
          </a:p>
          <a:p>
            <a:pPr>
              <a:spcBef>
                <a:spcPct val="20000"/>
              </a:spcBef>
            </a:pPr>
            <a:r>
              <a:rPr lang="en-NZ">
                <a:latin typeface="Calibri"/>
                <a:ea typeface="Calibri"/>
                <a:cs typeface="Calibri"/>
              </a:rPr>
              <a:t>Some of this will be taken up with questions from the Judge.</a:t>
            </a:r>
            <a:endParaRPr lang="en-US">
              <a:latin typeface="Calibri"/>
              <a:ea typeface="Calibri"/>
              <a:cs typeface="Calibri"/>
            </a:endParaRPr>
          </a:p>
          <a:p>
            <a:pPr>
              <a:spcBef>
                <a:spcPct val="20000"/>
              </a:spcBef>
            </a:pPr>
            <a:r>
              <a:rPr lang="en-NZ">
                <a:latin typeface="Calibri"/>
                <a:ea typeface="Calibri"/>
                <a:cs typeface="Calibri"/>
              </a:rPr>
              <a:t>You should be able to make your entire case in 7 – 8 minutes.</a:t>
            </a:r>
            <a:endParaRPr lang="en-US">
              <a:latin typeface="Calibri"/>
              <a:ea typeface="Calibri"/>
              <a:cs typeface="Calibri"/>
            </a:endParaRPr>
          </a:p>
        </p:txBody>
      </p:sp>
      <p:pic>
        <p:nvPicPr>
          <p:cNvPr id="5" name="Picture 4" descr="spectacularsales2.jpg">
            <a:extLst>
              <a:ext uri="{FF2B5EF4-FFF2-40B4-BE49-F238E27FC236}">
                <a16:creationId xmlns:a16="http://schemas.microsoft.com/office/drawing/2014/main" id="{C49EB78D-A3D2-DD1D-3B70-BA1D96671076}"/>
              </a:ext>
            </a:extLst>
          </p:cNvPr>
          <p:cNvPicPr>
            <a:picLocks noChangeAspect="1"/>
          </p:cNvPicPr>
          <p:nvPr/>
        </p:nvPicPr>
        <p:blipFill rotWithShape="1">
          <a:blip r:embed="rId2"/>
          <a:srcRect l="6508" r="51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D9D1B9E2-1FE7-B323-E502-8250431C5BFA}"/>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18933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B12AF-6DAB-7371-CC2B-DE63689EBF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329E2-9338-3F6C-B379-058E42F676F6}"/>
              </a:ext>
            </a:extLst>
          </p:cNvPr>
          <p:cNvSpPr>
            <a:spLocks noGrp="1"/>
          </p:cNvSpPr>
          <p:nvPr>
            <p:ph type="title"/>
          </p:nvPr>
        </p:nvSpPr>
        <p:spPr>
          <a:xfrm>
            <a:off x="838201" y="365125"/>
            <a:ext cx="5251316" cy="1807305"/>
          </a:xfrm>
        </p:spPr>
        <p:txBody>
          <a:bodyPr>
            <a:normAutofit/>
          </a:bodyPr>
          <a:lstStyle/>
          <a:p>
            <a:r>
              <a:rPr lang="en-US" b="1" dirty="0">
                <a:ea typeface="+mj-lt"/>
                <a:cs typeface="+mj-lt"/>
              </a:rPr>
              <a:t>Writing the Synopsis</a:t>
            </a:r>
            <a:endParaRPr lang="en-US" b="1" dirty="0"/>
          </a:p>
        </p:txBody>
      </p:sp>
      <p:sp>
        <p:nvSpPr>
          <p:cNvPr id="3" name="Content Placeholder 2">
            <a:extLst>
              <a:ext uri="{FF2B5EF4-FFF2-40B4-BE49-F238E27FC236}">
                <a16:creationId xmlns:a16="http://schemas.microsoft.com/office/drawing/2014/main" id="{4E45F2B8-1876-1C77-7011-E2398E1F90B1}"/>
              </a:ext>
            </a:extLst>
          </p:cNvPr>
          <p:cNvSpPr>
            <a:spLocks noGrp="1"/>
          </p:cNvSpPr>
          <p:nvPr>
            <p:ph idx="1"/>
          </p:nvPr>
        </p:nvSpPr>
        <p:spPr>
          <a:xfrm>
            <a:off x="838200" y="2333297"/>
            <a:ext cx="5203491" cy="3408238"/>
          </a:xfrm>
        </p:spPr>
        <p:txBody>
          <a:bodyPr vert="horz" lIns="91440" tIns="45720" rIns="91440" bIns="45720" rtlCol="0" anchor="t">
            <a:normAutofit/>
          </a:bodyPr>
          <a:lstStyle/>
          <a:p>
            <a:r>
              <a:rPr lang="en-US" dirty="0">
                <a:ea typeface="+mn-lt"/>
                <a:cs typeface="+mn-lt"/>
              </a:rPr>
              <a:t>What is it?  </a:t>
            </a:r>
            <a:endParaRPr lang="en-US">
              <a:ea typeface="+mn-lt"/>
              <a:cs typeface="+mn-lt"/>
            </a:endParaRPr>
          </a:p>
          <a:p>
            <a:r>
              <a:rPr lang="en-US" dirty="0">
                <a:ea typeface="+mn-lt"/>
                <a:cs typeface="+mn-lt"/>
              </a:rPr>
              <a:t>It is the document that sets out your written submissions which are the points you raise in support of your argument – </a:t>
            </a:r>
            <a:r>
              <a:rPr lang="en-US" i="1" dirty="0">
                <a:ea typeface="+mn-lt"/>
                <a:cs typeface="+mn-lt"/>
              </a:rPr>
              <a:t>see the Mooting Competition Handbook for an example. </a:t>
            </a:r>
          </a:p>
        </p:txBody>
      </p:sp>
      <p:pic>
        <p:nvPicPr>
          <p:cNvPr id="5" name="Picture 4" descr="businessman_document_185318_tnb.png">
            <a:extLst>
              <a:ext uri="{FF2B5EF4-FFF2-40B4-BE49-F238E27FC236}">
                <a16:creationId xmlns:a16="http://schemas.microsoft.com/office/drawing/2014/main" id="{4BCE6171-3A2A-0FB9-876B-5742BEF4A933}"/>
              </a:ext>
            </a:extLst>
          </p:cNvPr>
          <p:cNvPicPr>
            <a:picLocks noChangeAspect="1"/>
          </p:cNvPicPr>
          <p:nvPr/>
        </p:nvPicPr>
        <p:blipFill rotWithShape="1">
          <a:blip r:embed="rId2"/>
          <a:srcRect l="9316" r="1293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01D5BF8B-2DDC-1D8C-6331-A37FDA56450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25204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sz="2600" dirty="0">
                <a:latin typeface="Calibri"/>
                <a:ea typeface="Calibri"/>
                <a:cs typeface="Calibri"/>
              </a:rPr>
              <a:t>You </a:t>
            </a:r>
            <a:r>
              <a:rPr lang="en-NZ" sz="2600" b="1" dirty="0">
                <a:latin typeface="Calibri"/>
                <a:ea typeface="Calibri"/>
                <a:cs typeface="Calibri"/>
              </a:rPr>
              <a:t>must</a:t>
            </a:r>
            <a:r>
              <a:rPr lang="en-NZ" sz="2600" dirty="0">
                <a:latin typeface="Calibri"/>
                <a:ea typeface="Calibri"/>
                <a:cs typeface="Calibri"/>
              </a:rPr>
              <a:t> include:</a:t>
            </a:r>
            <a:endParaRPr lang="en-US" sz="26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A cover page with the name of your case, your school, your full names &amp; whether you are the appellant or the respondent</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one and a half times spacing</a:t>
            </a:r>
            <a:endParaRPr lang="en-US" sz="2200" dirty="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12-point font</a:t>
            </a:r>
            <a:endParaRPr lang="en-US" sz="2200">
              <a:solidFill>
                <a:srgbClr val="808080"/>
              </a:solidFill>
              <a:latin typeface="Calibri"/>
              <a:ea typeface="Calibri"/>
              <a:cs typeface="Calibri"/>
            </a:endParaRPr>
          </a:p>
          <a:p>
            <a:pPr lvl="1">
              <a:lnSpc>
                <a:spcPct val="100000"/>
              </a:lnSpc>
              <a:spcBef>
                <a:spcPct val="20000"/>
              </a:spcBef>
            </a:pPr>
            <a:r>
              <a:rPr lang="en-NZ" sz="2200" dirty="0">
                <a:latin typeface="Calibri"/>
                <a:ea typeface="Calibri"/>
                <a:cs typeface="Calibri"/>
              </a:rPr>
              <a:t>Use a five-centimetre left hand margin</a:t>
            </a:r>
            <a:endParaRPr lang="en-US" sz="22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Put case names and books and/or text names </a:t>
            </a:r>
            <a:r>
              <a:rPr lang="en-NZ" sz="2600" i="1" dirty="0">
                <a:latin typeface="Calibri"/>
                <a:ea typeface="Calibri"/>
                <a:cs typeface="Calibri"/>
              </a:rPr>
              <a:t>in italics</a:t>
            </a:r>
            <a:endParaRPr lang="en-US" sz="2600" dirty="0">
              <a:solidFill>
                <a:srgbClr val="808080"/>
              </a:solidFill>
              <a:latin typeface="Calibri"/>
              <a:ea typeface="Calibri"/>
              <a:cs typeface="Calibri"/>
            </a:endParaRPr>
          </a:p>
          <a:p>
            <a:pPr>
              <a:lnSpc>
                <a:spcPct val="100000"/>
              </a:lnSpc>
              <a:spcBef>
                <a:spcPct val="20000"/>
              </a:spcBef>
            </a:pPr>
            <a:r>
              <a:rPr lang="en-NZ" sz="2600" dirty="0">
                <a:latin typeface="Calibri"/>
                <a:ea typeface="Calibri"/>
                <a:cs typeface="Calibri"/>
              </a:rPr>
              <a:t>Use bold and/or capitals for emphasis and headings, rather than underlining</a:t>
            </a:r>
            <a:endParaRPr lang="en-US" sz="2600" dirty="0">
              <a:solidFill>
                <a:srgbClr val="808080"/>
              </a:solidFill>
              <a:latin typeface="Calibri"/>
              <a:ea typeface="Calibri"/>
              <a:cs typeface="Calibri"/>
            </a:endParaRPr>
          </a:p>
          <a:p>
            <a:endParaRPr lang="en-US" dirty="0">
              <a:ea typeface="+mn-lt"/>
              <a:cs typeface="+mn-lt"/>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spTree>
    <p:extLst>
      <p:ext uri="{BB962C8B-B14F-4D97-AF65-F5344CB8AC3E}">
        <p14:creationId xmlns:p14="http://schemas.microsoft.com/office/powerpoint/2010/main" val="3795130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4C32-BF3B-3491-24A9-8B94F49BDAE3}"/>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C10C3A30-C7B2-ADED-16D4-2D6F080D5F4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3" name="Content Placeholder 2">
            <a:extLst>
              <a:ext uri="{FF2B5EF4-FFF2-40B4-BE49-F238E27FC236}">
                <a16:creationId xmlns:a16="http://schemas.microsoft.com/office/drawing/2014/main" id="{65729C08-531E-8918-052C-2FBFB6244FBA}"/>
              </a:ext>
            </a:extLst>
          </p:cNvPr>
          <p:cNvSpPr>
            <a:spLocks noGrp="1"/>
          </p:cNvSpPr>
          <p:nvPr>
            <p:ph idx="1"/>
          </p:nvPr>
        </p:nvSpPr>
        <p:spPr>
          <a:xfrm>
            <a:off x="838200" y="1825625"/>
            <a:ext cx="10515600" cy="4014871"/>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Number each page </a:t>
            </a:r>
            <a:r>
              <a:rPr lang="en-NZ" b="1" dirty="0">
                <a:latin typeface="Calibri"/>
                <a:ea typeface="Calibri"/>
                <a:cs typeface="Calibri"/>
              </a:rPr>
              <a:t>except</a:t>
            </a:r>
            <a:r>
              <a:rPr lang="en-NZ" dirty="0">
                <a:latin typeface="Calibri"/>
                <a:ea typeface="Calibri"/>
                <a:cs typeface="Calibri"/>
              </a:rPr>
              <a:t> the cover</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Number your paragraphs and use tabulated subparagraphs where appropriate to make your submissions visually attractive and easier to follow.</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consistent and logical in your formatting processes.</a:t>
            </a:r>
            <a:endParaRPr lang="en-US">
              <a:solidFill>
                <a:srgbClr val="808080"/>
              </a:solidFill>
              <a:latin typeface="Calibri"/>
              <a:ea typeface="Calibri"/>
              <a:cs typeface="Calibri"/>
            </a:endParaRPr>
          </a:p>
        </p:txBody>
      </p:sp>
      <p:sp>
        <p:nvSpPr>
          <p:cNvPr id="8" name="Title 1">
            <a:extLst>
              <a:ext uri="{FF2B5EF4-FFF2-40B4-BE49-F238E27FC236}">
                <a16:creationId xmlns:a16="http://schemas.microsoft.com/office/drawing/2014/main" id="{0766FF1E-BCCA-3303-3DC9-1529084680D4}"/>
              </a:ext>
            </a:extLst>
          </p:cNvPr>
          <p:cNvSpPr txBox="1">
            <a:spLocks/>
          </p:cNvSpPr>
          <p:nvPr/>
        </p:nvSpPr>
        <p:spPr>
          <a:xfrm>
            <a:off x="838201" y="365125"/>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a typeface="+mj-lt"/>
                <a:cs typeface="+mj-lt"/>
              </a:rPr>
              <a:t>Writing the Synopsis</a:t>
            </a:r>
            <a:endParaRPr lang="en-US" dirty="0">
              <a:solidFill>
                <a:srgbClr val="808080"/>
              </a:solidFill>
              <a:ea typeface="+mj-lt"/>
              <a:cs typeface="+mj-lt"/>
            </a:endParaRPr>
          </a:p>
        </p:txBody>
      </p:sp>
      <p:pic>
        <p:nvPicPr>
          <p:cNvPr id="2" name="Content Placeholder 4">
            <a:extLst>
              <a:ext uri="{FF2B5EF4-FFF2-40B4-BE49-F238E27FC236}">
                <a16:creationId xmlns:a16="http://schemas.microsoft.com/office/drawing/2014/main" id="{10733871-C06D-824B-B9AB-8E2F30C56B59}"/>
              </a:ext>
            </a:extLst>
          </p:cNvPr>
          <p:cNvPicPr>
            <a:picLocks noGrp="1" noChangeAspect="1"/>
          </p:cNvPicPr>
          <p:nvPr/>
        </p:nvPicPr>
        <p:blipFill>
          <a:blip r:embed="rId3" cstate="print"/>
          <a:stretch>
            <a:fillRect/>
          </a:stretch>
        </p:blipFill>
        <p:spPr>
          <a:xfrm>
            <a:off x="9663177" y="3526713"/>
            <a:ext cx="2088232" cy="2214792"/>
          </a:xfrm>
          <a:prstGeom prst="rect">
            <a:avLst/>
          </a:prstGeom>
        </p:spPr>
      </p:pic>
    </p:spTree>
    <p:extLst>
      <p:ext uri="{BB962C8B-B14F-4D97-AF65-F5344CB8AC3E}">
        <p14:creationId xmlns:p14="http://schemas.microsoft.com/office/powerpoint/2010/main" val="71430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t>Legal Issues</a:t>
            </a:r>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err="1">
                <a:latin typeface="Calibri"/>
                <a:ea typeface="Calibri"/>
                <a:cs typeface="Calibri"/>
              </a:rPr>
              <a:t>Te</a:t>
            </a:r>
            <a:r>
              <a:rPr lang="en-NZ">
                <a:latin typeface="Calibri"/>
                <a:ea typeface="Calibri"/>
                <a:cs typeface="Calibri"/>
              </a:rPr>
              <a:t> </a:t>
            </a:r>
            <a:r>
              <a:rPr lang="en-NZ" err="1">
                <a:latin typeface="Calibri"/>
                <a:ea typeface="Calibri"/>
                <a:cs typeface="Calibri"/>
              </a:rPr>
              <a:t>Piringa</a:t>
            </a:r>
            <a:r>
              <a:rPr lang="en-NZ">
                <a:latin typeface="Calibri"/>
                <a:ea typeface="Calibri"/>
                <a:cs typeface="Calibri"/>
              </a:rPr>
              <a:t> Faculty of Law will identify the legal issues for you.</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You must cite </a:t>
            </a:r>
            <a:r>
              <a:rPr lang="en-NZ" b="1">
                <a:latin typeface="Calibri"/>
                <a:ea typeface="Calibri"/>
                <a:cs typeface="Calibri"/>
              </a:rPr>
              <a:t>all</a:t>
            </a:r>
            <a:r>
              <a:rPr lang="en-NZ">
                <a:latin typeface="Calibri"/>
                <a:ea typeface="Calibri"/>
                <a:cs typeface="Calibri"/>
              </a:rPr>
              <a:t> cases that relate to your argument – the ones that support it </a:t>
            </a:r>
            <a:r>
              <a:rPr lang="en-NZ" u="sng">
                <a:latin typeface="Calibri"/>
                <a:ea typeface="Calibri"/>
                <a:cs typeface="Calibri"/>
              </a:rPr>
              <a:t>and</a:t>
            </a:r>
            <a:r>
              <a:rPr lang="en-NZ">
                <a:latin typeface="Calibri"/>
                <a:ea typeface="Calibri"/>
                <a:cs typeface="Calibri"/>
              </a:rPr>
              <a:t> the ones that don’t support it and say why they don’t apply in this case.</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 fair when dividing legal issues between counsel (which is your mooting buddy).</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Don’t give one counsel all the strong arguments and leave others to do their best with the weaker arguments.</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92641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DD45-FFCE-C73A-FD2F-7F6745F53BEF}"/>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005EDE6-AD09-2B38-3B77-BFE8ADB9516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6C14C0FE-D9E4-5340-F65C-F2AA2AF308AA}"/>
              </a:ext>
            </a:extLst>
          </p:cNvPr>
          <p:cNvSpPr>
            <a:spLocks noGrp="1"/>
          </p:cNvSpPr>
          <p:nvPr>
            <p:ph type="title"/>
          </p:nvPr>
        </p:nvSpPr>
        <p:spPr/>
        <p:txBody>
          <a:bodyPr/>
          <a:lstStyle/>
          <a:p>
            <a:r>
              <a:rPr lang="en-US" b="1" dirty="0">
                <a:ea typeface="+mj-lt"/>
                <a:cs typeface="+mj-lt"/>
              </a:rPr>
              <a:t>Format of the Synopsis</a:t>
            </a:r>
            <a:endParaRPr lang="en-US" b="1" dirty="0"/>
          </a:p>
        </p:txBody>
      </p:sp>
      <p:sp>
        <p:nvSpPr>
          <p:cNvPr id="3" name="Content Placeholder 2">
            <a:extLst>
              <a:ext uri="{FF2B5EF4-FFF2-40B4-BE49-F238E27FC236}">
                <a16:creationId xmlns:a16="http://schemas.microsoft.com/office/drawing/2014/main" id="{AAE63546-81F8-5017-AD21-939E1FEE39C5}"/>
              </a:ext>
            </a:extLst>
          </p:cNvPr>
          <p:cNvSpPr>
            <a:spLocks noGrp="1"/>
          </p:cNvSpPr>
          <p:nvPr>
            <p:ph idx="1"/>
          </p:nvPr>
        </p:nvSpPr>
        <p:spPr>
          <a:xfrm>
            <a:off x="838200" y="1825625"/>
            <a:ext cx="10515600" cy="4004975"/>
          </a:xfrm>
        </p:spPr>
        <p:txBody>
          <a:bodyPr vert="horz" lIns="91440" tIns="45720" rIns="91440" bIns="45720" rtlCol="0" anchor="t">
            <a:normAutofit/>
          </a:bodyPr>
          <a:lstStyle/>
          <a:p>
            <a:pPr>
              <a:lnSpc>
                <a:spcPct val="100000"/>
              </a:lnSpc>
              <a:spcBef>
                <a:spcPct val="20000"/>
              </a:spcBef>
            </a:pPr>
            <a:r>
              <a:rPr lang="en-NZ" i="1">
                <a:latin typeface="Calibri"/>
                <a:ea typeface="Calibri"/>
                <a:cs typeface="Calibri"/>
              </a:rPr>
              <a:t>Don’t forget </a:t>
            </a:r>
            <a:r>
              <a:rPr lang="en-NZ">
                <a:latin typeface="Calibri"/>
                <a:ea typeface="Calibri"/>
                <a:cs typeface="Calibri"/>
              </a:rPr>
              <a:t>that the synopsis provides the judge with the material facts, the submissions and a conclusion. </a:t>
            </a:r>
            <a:endParaRPr lang="en-US">
              <a:solidFill>
                <a:srgbClr val="808080"/>
              </a:solidFill>
              <a:latin typeface="Calibri"/>
              <a:ea typeface="Calibri"/>
              <a:cs typeface="Calibri"/>
            </a:endParaRPr>
          </a:p>
          <a:p>
            <a:pPr>
              <a:lnSpc>
                <a:spcPct val="100000"/>
              </a:lnSpc>
              <a:spcBef>
                <a:spcPct val="20000"/>
              </a:spcBef>
            </a:pPr>
            <a:r>
              <a:rPr lang="en-NZ" i="1">
                <a:latin typeface="Calibri"/>
                <a:ea typeface="Calibri"/>
                <a:cs typeface="Calibri"/>
              </a:rPr>
              <a:t>Remember</a:t>
            </a:r>
            <a:r>
              <a:rPr lang="en-NZ">
                <a:latin typeface="Calibri"/>
                <a:ea typeface="Calibri"/>
                <a:cs typeface="Calibri"/>
              </a:rPr>
              <a:t> to study the example of a synopsis set out in the Mooting Handbook.</a:t>
            </a:r>
            <a:endParaRPr lang="en-US">
              <a:solidFill>
                <a:srgbClr val="808080"/>
              </a:solidFill>
              <a:latin typeface="Calibri"/>
              <a:ea typeface="Calibri"/>
              <a:cs typeface="Calibri"/>
            </a:endParaRPr>
          </a:p>
          <a:p>
            <a:pPr marL="0" indent="0">
              <a:lnSpc>
                <a:spcPct val="100000"/>
              </a:lnSpc>
              <a:spcBef>
                <a:spcPct val="20000"/>
              </a:spcBef>
              <a:buNone/>
            </a:pPr>
            <a:r>
              <a:rPr lang="en-NZ">
                <a:latin typeface="Calibri"/>
                <a:ea typeface="Calibri"/>
                <a:cs typeface="Calibri"/>
              </a:rPr>
              <a:t>In your synopsis, you </a:t>
            </a:r>
            <a:r>
              <a:rPr lang="en-NZ" b="1">
                <a:latin typeface="Calibri"/>
                <a:ea typeface="Calibri"/>
                <a:cs typeface="Calibri"/>
              </a:rPr>
              <a:t>must</a:t>
            </a:r>
            <a:r>
              <a:rPr lang="en-NZ">
                <a:latin typeface="Calibri"/>
                <a:ea typeface="Calibri"/>
                <a:cs typeface="Calibri"/>
              </a:rPr>
              <a:t>:</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Relate all your legal submissions to the material facts,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Cite all authorities in support of your argument, and</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Set out in full any statutory provisions or quotations relied 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8216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marL="0" indent="0">
              <a:lnSpc>
                <a:spcPct val="100000"/>
              </a:lnSpc>
              <a:spcBef>
                <a:spcPct val="20000"/>
              </a:spcBef>
              <a:buNone/>
            </a:pPr>
            <a:r>
              <a:rPr lang="en-NZ">
                <a:latin typeface="Calibri"/>
                <a:ea typeface="Calibri"/>
                <a:cs typeface="Calibri"/>
              </a:rPr>
              <a:t>A reported case (“judgment”) is normally set out as follows:</a:t>
            </a:r>
            <a:endParaRPr lang="en-US">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At the very top of each page is the name of the court in which the case was decided i.e. High Court.</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Underneath this is the name of the case.  Cases are named after the parties involved i.e. Smith v Jones.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Beneath the name of the case is the name of the court along with the place where the Court sat i.e. High Court Hamilton. The dates on which the case was heard are set out together with the names of the judge/s.</a:t>
            </a:r>
            <a:endParaRPr lang="en-US" dirty="0">
              <a:solidFill>
                <a:srgbClr val="808080"/>
              </a:solidFill>
              <a:latin typeface="Calibri"/>
              <a:ea typeface="Calibri"/>
              <a:cs typeface="Calibri"/>
            </a:endParaRPr>
          </a:p>
          <a:p>
            <a:endParaRPr lang="en-US" dirty="0"/>
          </a:p>
        </p:txBody>
      </p:sp>
    </p:spTree>
    <p:extLst>
      <p:ext uri="{BB962C8B-B14F-4D97-AF65-F5344CB8AC3E}">
        <p14:creationId xmlns:p14="http://schemas.microsoft.com/office/powerpoint/2010/main" val="335861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08809D-F1F8-225B-CFBA-05CD3B4ADBB0}"/>
              </a:ext>
            </a:extLst>
          </p:cNvPr>
          <p:cNvSpPr>
            <a:spLocks noGrp="1"/>
          </p:cNvSpPr>
          <p:nvPr>
            <p:ph type="title"/>
          </p:nvPr>
        </p:nvSpPr>
        <p:spPr/>
        <p:txBody>
          <a:bodyPr/>
          <a:lstStyle/>
          <a:p>
            <a:r>
              <a:rPr lang="en-NZ" b="1" dirty="0"/>
              <a:t>Competition Dates</a:t>
            </a:r>
            <a:endParaRPr lang="en-NZ" dirty="0"/>
          </a:p>
        </p:txBody>
      </p:sp>
      <p:sp>
        <p:nvSpPr>
          <p:cNvPr id="5" name="Content Placeholder 4">
            <a:extLst>
              <a:ext uri="{FF2B5EF4-FFF2-40B4-BE49-F238E27FC236}">
                <a16:creationId xmlns:a16="http://schemas.microsoft.com/office/drawing/2014/main" id="{C0B7B728-20E9-4633-D2D1-2325FE28C37F}"/>
              </a:ext>
            </a:extLst>
          </p:cNvPr>
          <p:cNvSpPr>
            <a:spLocks noGrp="1"/>
          </p:cNvSpPr>
          <p:nvPr>
            <p:ph idx="1"/>
          </p:nvPr>
        </p:nvSpPr>
        <p:spPr>
          <a:xfrm>
            <a:off x="838200" y="1825625"/>
            <a:ext cx="10515600" cy="1325563"/>
          </a:xfrm>
        </p:spPr>
        <p:txBody>
          <a:bodyPr>
            <a:normAutofit/>
          </a:bodyPr>
          <a:lstStyle/>
          <a:p>
            <a:r>
              <a:rPr lang="en-NZ" sz="2400" b="1" dirty="0"/>
              <a:t>Semi-finals</a:t>
            </a:r>
            <a:r>
              <a:rPr lang="en-NZ" sz="2400" dirty="0"/>
              <a:t> will take place at the </a:t>
            </a:r>
            <a:r>
              <a:rPr lang="en-NZ" sz="2400" i="1" dirty="0"/>
              <a:t>Moot Court </a:t>
            </a:r>
            <a:r>
              <a:rPr lang="en-NZ" sz="2400" dirty="0"/>
              <a:t>on the Waikato Hamilton Campus on 27</a:t>
            </a:r>
            <a:r>
              <a:rPr lang="en-NZ" sz="2400" baseline="30000" dirty="0"/>
              <a:t>th</a:t>
            </a:r>
            <a:r>
              <a:rPr lang="en-NZ" sz="2400" dirty="0"/>
              <a:t> June. </a:t>
            </a:r>
          </a:p>
          <a:p>
            <a:r>
              <a:rPr lang="en-NZ" sz="2400" b="1" dirty="0"/>
              <a:t>Finals</a:t>
            </a:r>
            <a:r>
              <a:rPr lang="en-NZ" sz="2400" dirty="0"/>
              <a:t> will take place at the </a:t>
            </a:r>
            <a:r>
              <a:rPr lang="en-NZ" sz="2400" i="1" dirty="0"/>
              <a:t>Hamilton District Court </a:t>
            </a:r>
            <a:r>
              <a:rPr lang="en-NZ" sz="2400" dirty="0"/>
              <a:t>on 4</a:t>
            </a:r>
            <a:r>
              <a:rPr lang="en-NZ" sz="2400" baseline="30000" dirty="0"/>
              <a:t>th</a:t>
            </a:r>
            <a:r>
              <a:rPr lang="en-NZ" sz="2400" dirty="0"/>
              <a:t> July.</a:t>
            </a:r>
          </a:p>
        </p:txBody>
      </p:sp>
      <p:pic>
        <p:nvPicPr>
          <p:cNvPr id="7" name="Picture 6" descr="A white background with red text&#10;&#10;Description automatically generated">
            <a:extLst>
              <a:ext uri="{FF2B5EF4-FFF2-40B4-BE49-F238E27FC236}">
                <a16:creationId xmlns:a16="http://schemas.microsoft.com/office/drawing/2014/main" id="{3C9FB44B-6E55-FDD3-4023-43FBECE1253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pic>
        <p:nvPicPr>
          <p:cNvPr id="3" name="Picture 2">
            <a:extLst>
              <a:ext uri="{FF2B5EF4-FFF2-40B4-BE49-F238E27FC236}">
                <a16:creationId xmlns:a16="http://schemas.microsoft.com/office/drawing/2014/main" id="{8C36C3F6-2446-2583-F3BD-3862C1B71473}"/>
              </a:ext>
            </a:extLst>
          </p:cNvPr>
          <p:cNvPicPr>
            <a:picLocks noChangeAspect="1"/>
          </p:cNvPicPr>
          <p:nvPr/>
        </p:nvPicPr>
        <p:blipFill rotWithShape="1">
          <a:blip r:embed="rId3"/>
          <a:srcRect b="11857"/>
          <a:stretch/>
        </p:blipFill>
        <p:spPr>
          <a:xfrm>
            <a:off x="3778072" y="3041155"/>
            <a:ext cx="4635855" cy="2819574"/>
          </a:xfrm>
          <a:prstGeom prst="rect">
            <a:avLst/>
          </a:prstGeom>
        </p:spPr>
      </p:pic>
    </p:spTree>
    <p:extLst>
      <p:ext uri="{BB962C8B-B14F-4D97-AF65-F5344CB8AC3E}">
        <p14:creationId xmlns:p14="http://schemas.microsoft.com/office/powerpoint/2010/main" val="210478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a:latin typeface="Calibri"/>
                <a:ea typeface="Calibri"/>
                <a:cs typeface="Calibri"/>
              </a:rPr>
              <a:t>After this there is a list of </a:t>
            </a:r>
            <a:r>
              <a:rPr lang="en-NZ" b="1" u="sng">
                <a:latin typeface="Calibri"/>
                <a:ea typeface="Calibri"/>
                <a:cs typeface="Calibri"/>
              </a:rPr>
              <a:t>key words</a:t>
            </a:r>
            <a:r>
              <a:rPr lang="en-NZ">
                <a:latin typeface="Calibri"/>
                <a:ea typeface="Calibri"/>
                <a:cs typeface="Calibri"/>
              </a:rPr>
              <a:t> that provide you with some idea of what the case is about.</a:t>
            </a:r>
            <a:endParaRPr lang="en-US">
              <a:solidFill>
                <a:srgbClr val="808080"/>
              </a:solidFill>
              <a:latin typeface="Calibri"/>
              <a:ea typeface="Calibri"/>
              <a:cs typeface="Calibri"/>
            </a:endParaRPr>
          </a:p>
          <a:p>
            <a:pPr>
              <a:lnSpc>
                <a:spcPct val="100000"/>
              </a:lnSpc>
              <a:spcBef>
                <a:spcPct val="20000"/>
              </a:spcBef>
              <a:buFont typeface="Arial"/>
            </a:pPr>
            <a:r>
              <a:rPr lang="en-NZ">
                <a:latin typeface="Calibri"/>
                <a:ea typeface="Calibri"/>
                <a:cs typeface="Calibri"/>
              </a:rPr>
              <a:t>After the key words, there is a </a:t>
            </a:r>
            <a:r>
              <a:rPr lang="en-NZ" b="1" u="sng">
                <a:latin typeface="Calibri"/>
                <a:ea typeface="Calibri"/>
                <a:cs typeface="Calibri"/>
              </a:rPr>
              <a:t>headnote</a:t>
            </a:r>
            <a:r>
              <a:rPr lang="en-NZ">
                <a:latin typeface="Calibri"/>
                <a:ea typeface="Calibri"/>
                <a:cs typeface="Calibri"/>
              </a:rPr>
              <a:t> which provides a more detailed summary about the case.</a:t>
            </a:r>
            <a:endParaRPr lang="en-US">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headnote, there is a list of other cases mentioned in the judgment. The </a:t>
            </a:r>
            <a:r>
              <a:rPr lang="en-NZ" b="1" u="sng" dirty="0">
                <a:latin typeface="Calibri"/>
                <a:ea typeface="Calibri"/>
                <a:cs typeface="Calibri"/>
              </a:rPr>
              <a:t>rule of precedent</a:t>
            </a:r>
            <a:r>
              <a:rPr lang="en-NZ" dirty="0">
                <a:latin typeface="Calibri"/>
                <a:ea typeface="Calibri"/>
                <a:cs typeface="Calibri"/>
              </a:rPr>
              <a:t> means the Judge/s rely on past cases to reach their decision.</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213432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Reading a Case</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Next there is the </a:t>
            </a:r>
            <a:r>
              <a:rPr lang="en-NZ" b="1" u="sng" dirty="0">
                <a:latin typeface="Calibri"/>
                <a:ea typeface="Calibri"/>
                <a:cs typeface="Calibri"/>
              </a:rPr>
              <a:t>procedural history</a:t>
            </a:r>
            <a:r>
              <a:rPr lang="en-NZ" dirty="0">
                <a:latin typeface="Calibri"/>
                <a:ea typeface="Calibri"/>
                <a:cs typeface="Calibri"/>
              </a:rPr>
              <a:t> that tells you where the case has been before it reached this court.  For example, it might have been heard in the District Court and appealed to the High Court.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procedural history there is a list of lawyers involved in arguing the case.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After the list of lawyers, there is a word for word report of the Judge/s decision.</a:t>
            </a:r>
            <a:endParaRPr lang="en-US" dirty="0">
              <a:solidFill>
                <a:srgbClr val="808080"/>
              </a:solidFill>
              <a:latin typeface="Calibri"/>
              <a:ea typeface="Calibri"/>
              <a:cs typeface="Calibri"/>
            </a:endParaRPr>
          </a:p>
          <a:p>
            <a:pPr>
              <a:lnSpc>
                <a:spcPct val="100000"/>
              </a:lnSpc>
              <a:spcBef>
                <a:spcPct val="20000"/>
              </a:spcBef>
              <a:buFont typeface="Arial"/>
            </a:pPr>
            <a:r>
              <a:rPr lang="en-NZ" i="1" dirty="0">
                <a:latin typeface="Calibri"/>
                <a:ea typeface="Calibri"/>
                <a:cs typeface="Calibri"/>
              </a:rPr>
              <a:t>Law </a:t>
            </a:r>
            <a:r>
              <a:rPr lang="en-NZ" b="1" i="1" u="sng" dirty="0">
                <a:latin typeface="Calibri"/>
                <a:ea typeface="Calibri"/>
                <a:cs typeface="Calibri"/>
              </a:rPr>
              <a:t>always</a:t>
            </a:r>
            <a:r>
              <a:rPr lang="en-NZ" i="1" dirty="0">
                <a:latin typeface="Calibri"/>
                <a:ea typeface="Calibri"/>
                <a:cs typeface="Calibri"/>
              </a:rPr>
              <a:t> involves lots of reading!</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70006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t>Court Proceedings – How does it work?</a:t>
            </a: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94119" cy="4044559"/>
          </a:xfrm>
        </p:spPr>
        <p:txBody>
          <a:bodyPr vert="horz" lIns="91440" tIns="45720" rIns="91440" bIns="45720" rtlCol="0" anchor="t">
            <a:normAutofit/>
          </a:bodyPr>
          <a:lstStyle/>
          <a:p>
            <a:pPr marL="0" indent="0">
              <a:lnSpc>
                <a:spcPct val="100000"/>
              </a:lnSpc>
              <a:spcBef>
                <a:spcPct val="20000"/>
              </a:spcBef>
              <a:buNone/>
            </a:pPr>
            <a:r>
              <a:rPr lang="en-NZ" dirty="0">
                <a:latin typeface="Calibri"/>
                <a:ea typeface="Calibri"/>
                <a:cs typeface="Calibri"/>
              </a:rPr>
              <a:t>The Court has a well-established set of conventions which dictate the way people address each other in Court, the order in which people speak and the manner in which submissions are made.</a:t>
            </a:r>
            <a:endParaRPr lang="en-NZ" dirty="0">
              <a:solidFill>
                <a:srgbClr val="808080"/>
              </a:solidFill>
              <a:latin typeface="Calibri"/>
              <a:ea typeface="Calibri"/>
              <a:cs typeface="Calibri"/>
            </a:endParaRPr>
          </a:p>
        </p:txBody>
      </p:sp>
      <p:pic>
        <p:nvPicPr>
          <p:cNvPr id="5" name="Picture 4" descr="introductions.jpg">
            <a:extLst>
              <a:ext uri="{FF2B5EF4-FFF2-40B4-BE49-F238E27FC236}">
                <a16:creationId xmlns:a16="http://schemas.microsoft.com/office/drawing/2014/main" id="{8C868A11-5582-CB92-DE54-F854C7A0F532}"/>
              </a:ext>
            </a:extLst>
          </p:cNvPr>
          <p:cNvPicPr>
            <a:picLocks noChangeAspect="1"/>
          </p:cNvPicPr>
          <p:nvPr/>
        </p:nvPicPr>
        <p:blipFill>
          <a:blip r:embed="rId3"/>
          <a:stretch>
            <a:fillRect/>
          </a:stretch>
        </p:blipFill>
        <p:spPr>
          <a:xfrm>
            <a:off x="7209002" y="1781299"/>
            <a:ext cx="4048125" cy="3810000"/>
          </a:xfrm>
          <a:prstGeom prst="rect">
            <a:avLst/>
          </a:prstGeom>
        </p:spPr>
      </p:pic>
    </p:spTree>
    <p:extLst>
      <p:ext uri="{BB962C8B-B14F-4D97-AF65-F5344CB8AC3E}">
        <p14:creationId xmlns:p14="http://schemas.microsoft.com/office/powerpoint/2010/main" val="1987885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Introductions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When everyone is ready the </a:t>
            </a:r>
            <a:r>
              <a:rPr lang="en-NZ" sz="2600" b="1" u="sng" dirty="0">
                <a:latin typeface="Calibri"/>
                <a:ea typeface="Calibri"/>
                <a:cs typeface="Calibri"/>
              </a:rPr>
              <a:t>court clerk</a:t>
            </a:r>
            <a:r>
              <a:rPr lang="en-NZ" sz="2600" dirty="0">
                <a:latin typeface="Calibri"/>
                <a:ea typeface="Calibri"/>
                <a:cs typeface="Calibri"/>
              </a:rPr>
              <a:t> will announce the Judge is ready to enter by saying “Please stand for </a:t>
            </a:r>
            <a:r>
              <a:rPr lang="en-NZ" sz="2600" dirty="0" err="1">
                <a:latin typeface="Calibri"/>
                <a:ea typeface="Calibri"/>
                <a:cs typeface="Calibri"/>
              </a:rPr>
              <a:t>His/Her</a:t>
            </a:r>
            <a:r>
              <a:rPr lang="en-NZ" sz="2600" dirty="0">
                <a:latin typeface="Calibri"/>
                <a:ea typeface="Calibri"/>
                <a:cs typeface="Calibri"/>
              </a:rPr>
              <a:t> Honour”  everyone must then stand.</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While everyone is standing the Judge enters and bows.  All counsel (mooters) must bow their heads to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When the Judge sits down, the rest of the court can sit down.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 clerk will then announce that the court is in session and will give the name of the case.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The courtroom is a formal setting and appropriate conduct is expected at all times.</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26361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NZ" b="1" dirty="0">
                <a:latin typeface="Calibri"/>
                <a:ea typeface="Calibri"/>
                <a:cs typeface="Calibri"/>
              </a:rPr>
              <a:t>Appearances</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Senior counsel for each team introduces his/her team.  All members of the team must stand while these introductions are given.</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Counsel for the </a:t>
            </a:r>
            <a:r>
              <a:rPr lang="en-NZ" sz="2600" b="1" u="sng" dirty="0">
                <a:latin typeface="Calibri"/>
                <a:ea typeface="Calibri"/>
                <a:cs typeface="Calibri"/>
              </a:rPr>
              <a:t>appellant</a:t>
            </a:r>
            <a:r>
              <a:rPr lang="en-NZ" sz="2600" dirty="0">
                <a:latin typeface="Calibri"/>
                <a:ea typeface="Calibri"/>
                <a:cs typeface="Calibri"/>
              </a:rPr>
              <a:t> goes first.</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You say, “May it please Your Honour, my name is Smith and I appear for the appellant with my learned friend Miss Jones.”  </a:t>
            </a:r>
            <a:endParaRPr lang="en-US" sz="260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If you are a man – only use your surname.</a:t>
            </a:r>
            <a:endParaRPr lang="en-US"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Women need to tell the Judge how they prefer to be addressed i.e. Miss, Mrs, Ms, </a:t>
            </a:r>
            <a:r>
              <a:rPr lang="en-NZ" sz="2600" dirty="0" err="1">
                <a:latin typeface="Calibri"/>
                <a:ea typeface="Calibri"/>
                <a:cs typeface="Calibri"/>
              </a:rPr>
              <a:t>Dr.</a:t>
            </a:r>
            <a:endParaRPr lang="en-NZ" sz="260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Senior Counsel for the </a:t>
            </a:r>
            <a:r>
              <a:rPr lang="en-NZ" sz="2600" b="1" u="sng" dirty="0">
                <a:latin typeface="Calibri"/>
                <a:ea typeface="Calibri"/>
                <a:cs typeface="Calibri"/>
              </a:rPr>
              <a:t>respondent</a:t>
            </a:r>
            <a:r>
              <a:rPr lang="en-NZ" sz="2600" dirty="0">
                <a:latin typeface="Calibri"/>
                <a:ea typeface="Calibri"/>
                <a:cs typeface="Calibri"/>
              </a:rPr>
              <a:t> then follows in a similar fashion.</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451626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Court proceedings - </a:t>
            </a:r>
            <a:r>
              <a:rPr lang="en-US" b="1" dirty="0">
                <a:latin typeface="Aptos Display"/>
                <a:ea typeface="Calibri"/>
                <a:cs typeface="Calibri"/>
              </a:rPr>
              <a:t>The Moot</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When the Judge indicates that s/he is ready, counsel for appellant proceeds with the case.</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Both counsel for the appellant speak, followed by both counsel for the respondent.</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At the conclusion of the second respondent’s 10 minute presentation, they then exercise their right of reply.  After that, the appellant will have their 3–5 minute right of reply.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Remember to speak clearly and slowly so the Judge follows everything you say.</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19475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Synopsis containing written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537860" cy="4044559"/>
          </a:xfrm>
        </p:spPr>
        <p:txBody>
          <a:bodyPr vert="horz" lIns="91440" tIns="45720" rIns="91440" bIns="45720" rtlCol="0" anchor="t">
            <a:normAutofit/>
          </a:bodyPr>
          <a:lstStyle/>
          <a:p>
            <a:pPr>
              <a:spcBef>
                <a:spcPct val="20000"/>
              </a:spcBef>
              <a:buFont typeface="Arial,Sans-Serif"/>
              <a:buChar char="•"/>
            </a:pPr>
            <a:r>
              <a:rPr lang="en-NZ" dirty="0">
                <a:latin typeface="Calibri"/>
                <a:ea typeface="Calibri"/>
                <a:cs typeface="Calibri"/>
              </a:rPr>
              <a:t>These must be submitted by the due date so that copies can be made for your opponents.</a:t>
            </a:r>
            <a:endParaRPr lang="en-US" dirty="0">
              <a:solidFill>
                <a:srgbClr val="808080"/>
              </a:solidFill>
              <a:latin typeface="Calibri"/>
              <a:ea typeface="Calibri"/>
              <a:cs typeface="Calibri"/>
            </a:endParaRPr>
          </a:p>
          <a:p>
            <a:pPr>
              <a:spcBef>
                <a:spcPct val="20000"/>
              </a:spcBef>
              <a:buFont typeface="Arial,Sans-Serif"/>
              <a:buChar char="•"/>
            </a:pPr>
            <a:r>
              <a:rPr lang="en-NZ" b="1" u="sng" dirty="0">
                <a:latin typeface="Calibri"/>
                <a:ea typeface="Calibri"/>
                <a:cs typeface="Calibri"/>
              </a:rPr>
              <a:t>Remember</a:t>
            </a:r>
            <a:r>
              <a:rPr lang="en-NZ" dirty="0">
                <a:latin typeface="Calibri"/>
                <a:ea typeface="Calibri"/>
                <a:cs typeface="Calibri"/>
              </a:rPr>
              <a:t> the cover </a:t>
            </a:r>
            <a:br>
              <a:rPr lang="en-NZ" dirty="0">
                <a:latin typeface="Calibri"/>
                <a:ea typeface="Calibri"/>
                <a:cs typeface="Calibri"/>
              </a:rPr>
            </a:br>
            <a:r>
              <a:rPr lang="en-NZ" dirty="0">
                <a:latin typeface="Calibri"/>
                <a:ea typeface="Calibri"/>
                <a:cs typeface="Calibri"/>
              </a:rPr>
              <a:t>sheet must have your names, names of school, name of the case and who you are acting for – appellant or respondent.</a:t>
            </a:r>
            <a:endParaRPr lang="en-US" dirty="0">
              <a:solidFill>
                <a:srgbClr val="808080"/>
              </a:solidFill>
              <a:latin typeface="Calibri"/>
              <a:ea typeface="Calibri"/>
              <a:cs typeface="Calibri"/>
            </a:endParaRPr>
          </a:p>
        </p:txBody>
      </p:sp>
      <p:pic>
        <p:nvPicPr>
          <p:cNvPr id="7" name="Picture 6" descr="planning.jpg">
            <a:extLst>
              <a:ext uri="{FF2B5EF4-FFF2-40B4-BE49-F238E27FC236}">
                <a16:creationId xmlns:a16="http://schemas.microsoft.com/office/drawing/2014/main" id="{2682537A-A875-D6CF-6D72-91DE04759BF5}"/>
              </a:ext>
            </a:extLst>
          </p:cNvPr>
          <p:cNvPicPr>
            <a:picLocks noChangeAspect="1"/>
          </p:cNvPicPr>
          <p:nvPr/>
        </p:nvPicPr>
        <p:blipFill rotWithShape="1">
          <a:blip r:embed="rId3"/>
          <a:srcRect r="198" b="1543"/>
          <a:stretch/>
        </p:blipFill>
        <p:spPr>
          <a:xfrm>
            <a:off x="6530935" y="2128837"/>
            <a:ext cx="4978748" cy="3164287"/>
          </a:xfrm>
          <a:prstGeom prst="rect">
            <a:avLst/>
          </a:prstGeom>
        </p:spPr>
      </p:pic>
    </p:spTree>
    <p:extLst>
      <p:ext uri="{BB962C8B-B14F-4D97-AF65-F5344CB8AC3E}">
        <p14:creationId xmlns:p14="http://schemas.microsoft.com/office/powerpoint/2010/main" val="1620776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dirty="0">
                <a:latin typeface="Calibri"/>
                <a:ea typeface="Calibri"/>
                <a:cs typeface="Calibri"/>
              </a:rPr>
              <a:t>Focus on central issues and the strongest arguments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Organise your material logically and sequentially with your strongest argument first.</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Use authorities appropriately – know the difference between </a:t>
            </a:r>
            <a:r>
              <a:rPr lang="en-NZ" b="1" dirty="0">
                <a:latin typeface="Calibri"/>
                <a:ea typeface="Calibri"/>
                <a:cs typeface="Calibri"/>
              </a:rPr>
              <a:t>binding </a:t>
            </a:r>
            <a:r>
              <a:rPr lang="en-NZ" dirty="0">
                <a:latin typeface="Calibri"/>
                <a:ea typeface="Calibri"/>
                <a:cs typeface="Calibri"/>
              </a:rPr>
              <a:t>cases and </a:t>
            </a:r>
            <a:r>
              <a:rPr lang="en-NZ" b="1" dirty="0">
                <a:latin typeface="Calibri"/>
                <a:ea typeface="Calibri"/>
                <a:cs typeface="Calibri"/>
              </a:rPr>
              <a:t>persuasive</a:t>
            </a:r>
            <a:r>
              <a:rPr lang="en-NZ" dirty="0">
                <a:latin typeface="Calibri"/>
                <a:ea typeface="Calibri"/>
                <a:cs typeface="Calibri"/>
              </a:rPr>
              <a:t> cases – know what the </a:t>
            </a:r>
            <a:r>
              <a:rPr lang="en-NZ" b="1" dirty="0">
                <a:latin typeface="Calibri"/>
                <a:ea typeface="Calibri"/>
                <a:cs typeface="Calibri"/>
              </a:rPr>
              <a:t>hierarchy of courts</a:t>
            </a:r>
            <a:r>
              <a:rPr lang="en-NZ" dirty="0">
                <a:latin typeface="Calibri"/>
                <a:ea typeface="Calibri"/>
                <a:cs typeface="Calibri"/>
              </a:rPr>
              <a:t> means.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Avoid lengthy quotations – try to paraphrase the principle the case stands for.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1328412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Written Submissions</a:t>
            </a:r>
            <a:endParaRPr lang="en-US"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Cite and distinguish </a:t>
            </a:r>
            <a:r>
              <a:rPr lang="en-NZ" b="1" dirty="0">
                <a:latin typeface="Calibri"/>
                <a:ea typeface="Calibri"/>
                <a:cs typeface="Calibri"/>
              </a:rPr>
              <a:t>adverse authorities</a:t>
            </a:r>
            <a:r>
              <a:rPr lang="en-NZ" dirty="0">
                <a:latin typeface="Calibri"/>
                <a:ea typeface="Calibri"/>
                <a:cs typeface="Calibri"/>
              </a:rPr>
              <a:t> –don’t ignore material that doesn’t  support your argument – you need to try to distinguish it from your case in a way that supports your submissions.</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Ensure you give correct and complete citations.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Get to the point quickly, in as few words as possible using plain language.</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Aim for accuracy, brevity and clarity.</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Check your document for spelling and grammatical errors – these make a huge impact on the overall document.</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91458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Oral Submissions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2333297"/>
            <a:ext cx="5243075" cy="3536887"/>
          </a:xfrm>
        </p:spPr>
        <p:txBody>
          <a:bodyPr vert="horz" lIns="91440" tIns="45720" rIns="91440" bIns="45720" rtlCol="0" anchor="t">
            <a:noAutofit/>
          </a:bodyPr>
          <a:lstStyle/>
          <a:p>
            <a:pPr>
              <a:spcBef>
                <a:spcPct val="20000"/>
              </a:spcBef>
              <a:buFont typeface="Arial"/>
              <a:buChar char="•"/>
            </a:pPr>
            <a:r>
              <a:rPr lang="en-NZ" dirty="0">
                <a:latin typeface="Calibri"/>
                <a:ea typeface="Calibri"/>
                <a:cs typeface="Calibri"/>
              </a:rPr>
              <a:t>Remember that some of your 10 minutes will be taken up with questions from the Judges.</a:t>
            </a:r>
            <a:endParaRPr lang="en-US">
              <a:latin typeface="Calibri"/>
              <a:ea typeface="Calibri"/>
              <a:cs typeface="Calibri"/>
            </a:endParaRPr>
          </a:p>
          <a:p>
            <a:pPr>
              <a:spcBef>
                <a:spcPct val="20000"/>
              </a:spcBef>
              <a:buFont typeface="Arial"/>
              <a:buChar char="•"/>
            </a:pPr>
            <a:r>
              <a:rPr lang="en-NZ" dirty="0">
                <a:latin typeface="Calibri"/>
                <a:ea typeface="Calibri"/>
                <a:cs typeface="Calibri"/>
              </a:rPr>
              <a:t>It is better to have a few clear, well thought out and well-argued points than galloping though a large number of half formed arguments.</a:t>
            </a:r>
            <a:endParaRPr lang="en-US">
              <a:latin typeface="Calibri"/>
              <a:ea typeface="Calibri"/>
              <a:cs typeface="Calibri"/>
            </a:endParaRPr>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6726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1B1A-DC0E-038C-D884-BAB85CC2CA4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9A80147C-9876-90CD-1146-4A609021097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A95E734F-4545-A02D-BBAD-5CD4EF905631}"/>
              </a:ext>
            </a:extLst>
          </p:cNvPr>
          <p:cNvSpPr>
            <a:spLocks noGrp="1"/>
          </p:cNvSpPr>
          <p:nvPr>
            <p:ph type="title"/>
          </p:nvPr>
        </p:nvSpPr>
        <p:spPr/>
        <p:txBody>
          <a:bodyPr>
            <a:normAutofit/>
          </a:bodyPr>
          <a:lstStyle/>
          <a:p>
            <a:r>
              <a:rPr lang="en-NZ" b="1" dirty="0">
                <a:latin typeface="Aptos Display"/>
                <a:ea typeface="Calibri"/>
                <a:cs typeface="Calibri"/>
              </a:rPr>
              <a:t>Mooting Skills – What will you learn?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C63192AC-7C5E-D2F8-114B-AEBC331F5A1A}"/>
              </a:ext>
            </a:extLst>
          </p:cNvPr>
          <p:cNvSpPr>
            <a:spLocks noGrp="1"/>
          </p:cNvSpPr>
          <p:nvPr>
            <p:ph idx="1"/>
          </p:nvPr>
        </p:nvSpPr>
        <p:spPr>
          <a:xfrm>
            <a:off x="838200" y="1825625"/>
            <a:ext cx="10515600" cy="3940693"/>
          </a:xfrm>
        </p:spPr>
        <p:txBody>
          <a:bodyPr vert="horz" lIns="91440" tIns="45720" rIns="91440" bIns="45720" rtlCol="0" anchor="t">
            <a:normAutofit/>
          </a:bodyPr>
          <a:lstStyle/>
          <a:p>
            <a:pPr>
              <a:lnSpc>
                <a:spcPct val="100000"/>
              </a:lnSpc>
              <a:spcBef>
                <a:spcPct val="20000"/>
              </a:spcBef>
            </a:pPr>
            <a:r>
              <a:rPr lang="en-NZ" dirty="0">
                <a:latin typeface="Aptos"/>
                <a:ea typeface="Calibri"/>
                <a:cs typeface="Calibri"/>
              </a:rPr>
              <a:t>The process of litigation</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Etiquette and procedures followed in Court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process of legal reasoning</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sources of law in NZ</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principles of legal research</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The development of legal argument</a:t>
            </a:r>
            <a:endParaRPr lang="en-US" dirty="0">
              <a:solidFill>
                <a:srgbClr val="808080"/>
              </a:solidFill>
              <a:latin typeface="Aptos"/>
              <a:ea typeface="Calibri"/>
              <a:cs typeface="Calibri"/>
            </a:endParaRPr>
          </a:p>
          <a:p>
            <a:pPr>
              <a:lnSpc>
                <a:spcPct val="100000"/>
              </a:lnSpc>
              <a:spcBef>
                <a:spcPct val="20000"/>
              </a:spcBef>
            </a:pPr>
            <a:r>
              <a:rPr lang="en-NZ" dirty="0">
                <a:latin typeface="Aptos"/>
                <a:ea typeface="Calibri"/>
                <a:cs typeface="Calibri"/>
              </a:rPr>
              <a:t>Public speaking and presentation skills</a:t>
            </a:r>
            <a:endParaRPr lang="en-US" dirty="0">
              <a:solidFill>
                <a:srgbClr val="808080"/>
              </a:solidFill>
              <a:latin typeface="Aptos"/>
              <a:ea typeface="Calibri"/>
              <a:cs typeface="Calibri"/>
            </a:endParaRPr>
          </a:p>
        </p:txBody>
      </p:sp>
    </p:spTree>
    <p:extLst>
      <p:ext uri="{BB962C8B-B14F-4D97-AF65-F5344CB8AC3E}">
        <p14:creationId xmlns:p14="http://schemas.microsoft.com/office/powerpoint/2010/main" val="148206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Focus on critical issues.</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Deal with issues in order of importance – make your best points early.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Address each issue in turn and proceed logically and sequentially.</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Prepare a self-contained argument for each issue.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Give the court directions as you proceed.</a:t>
            </a:r>
            <a:endParaRPr lang="en-NZ" sz="2600" dirty="0">
              <a:solidFill>
                <a:srgbClr val="808080"/>
              </a:solidFill>
              <a:latin typeface="Calibri"/>
              <a:ea typeface="Calibri"/>
              <a:cs typeface="Calibri"/>
            </a:endParaRPr>
          </a:p>
        </p:txBody>
      </p:sp>
      <p:pic>
        <p:nvPicPr>
          <p:cNvPr id="5" name="Picture 4" descr="Lawyers in Court.jpg">
            <a:extLst>
              <a:ext uri="{FF2B5EF4-FFF2-40B4-BE49-F238E27FC236}">
                <a16:creationId xmlns:a16="http://schemas.microsoft.com/office/drawing/2014/main" id="{1F86AA0A-E15C-7B8A-6E9C-D1CDBD7A9D38}"/>
              </a:ext>
            </a:extLst>
          </p:cNvPr>
          <p:cNvPicPr>
            <a:picLocks noChangeAspect="1"/>
          </p:cNvPicPr>
          <p:nvPr/>
        </p:nvPicPr>
        <p:blipFill>
          <a:blip r:embed="rId3"/>
          <a:stretch>
            <a:fillRect/>
          </a:stretch>
        </p:blipFill>
        <p:spPr>
          <a:xfrm>
            <a:off x="7455601" y="1637310"/>
            <a:ext cx="3752850" cy="4038600"/>
          </a:xfrm>
          <a:prstGeom prst="rect">
            <a:avLst/>
          </a:prstGeom>
        </p:spPr>
      </p:pic>
    </p:spTree>
    <p:extLst>
      <p:ext uri="{BB962C8B-B14F-4D97-AF65-F5344CB8AC3E}">
        <p14:creationId xmlns:p14="http://schemas.microsoft.com/office/powerpoint/2010/main" val="1303238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5814951"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dirty="0">
                <a:latin typeface="Calibri"/>
                <a:ea typeface="Calibri"/>
                <a:cs typeface="Calibri"/>
              </a:rPr>
              <a:t>Have your materials organised. Flipping through pages can be very distracting!</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dirty="0">
                <a:latin typeface="Calibri"/>
                <a:ea typeface="Calibri"/>
                <a:cs typeface="Calibri"/>
              </a:rPr>
              <a:t>Don’t just read from your submissions – talk to and with the Judge/s.</a:t>
            </a:r>
            <a:endParaRPr lang="en-US" dirty="0">
              <a:solidFill>
                <a:srgbClr val="808080"/>
              </a:solidFill>
              <a:latin typeface="Calibri"/>
              <a:ea typeface="Calibri"/>
              <a:cs typeface="Calibri"/>
            </a:endParaRPr>
          </a:p>
          <a:p>
            <a:pPr>
              <a:lnSpc>
                <a:spcPct val="100000"/>
              </a:lnSpc>
              <a:spcBef>
                <a:spcPct val="20000"/>
              </a:spcBef>
              <a:buFont typeface="Arial"/>
            </a:pPr>
            <a:r>
              <a:rPr lang="en-NZ" dirty="0">
                <a:latin typeface="Calibri"/>
                <a:ea typeface="Calibri"/>
                <a:cs typeface="Calibri"/>
              </a:rPr>
              <a:t>Confidence can only be attained through good preparation and knowing your case very well.</a:t>
            </a:r>
            <a:endParaRPr lang="en-US" dirty="0">
              <a:solidFill>
                <a:srgbClr val="808080"/>
              </a:solidFill>
              <a:latin typeface="Calibri"/>
              <a:ea typeface="Calibri"/>
              <a:cs typeface="Calibri"/>
            </a:endParaRPr>
          </a:p>
        </p:txBody>
      </p:sp>
      <p:pic>
        <p:nvPicPr>
          <p:cNvPr id="6" name="Picture 5" descr="reading.jpg">
            <a:extLst>
              <a:ext uri="{FF2B5EF4-FFF2-40B4-BE49-F238E27FC236}">
                <a16:creationId xmlns:a16="http://schemas.microsoft.com/office/drawing/2014/main" id="{E95FB320-CE55-99B1-1244-26DC84D8CB70}"/>
              </a:ext>
            </a:extLst>
          </p:cNvPr>
          <p:cNvPicPr>
            <a:picLocks noChangeAspect="1"/>
          </p:cNvPicPr>
          <p:nvPr/>
        </p:nvPicPr>
        <p:blipFill>
          <a:blip r:embed="rId3"/>
          <a:stretch>
            <a:fillRect/>
          </a:stretch>
        </p:blipFill>
        <p:spPr>
          <a:xfrm>
            <a:off x="7129773" y="1822615"/>
            <a:ext cx="4265962" cy="3816432"/>
          </a:xfrm>
          <a:prstGeom prst="rect">
            <a:avLst/>
          </a:prstGeom>
        </p:spPr>
      </p:pic>
    </p:spTree>
    <p:extLst>
      <p:ext uri="{BB962C8B-B14F-4D97-AF65-F5344CB8AC3E}">
        <p14:creationId xmlns:p14="http://schemas.microsoft.com/office/powerpoint/2010/main" val="328534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lstStyle/>
          <a:p>
            <a:r>
              <a:rPr lang="en-US" b="1" dirty="0">
                <a:ea typeface="+mj-lt"/>
                <a:cs typeface="+mj-lt"/>
              </a:rPr>
              <a:t>Oral Submissions – Guidelines for Presentation </a:t>
            </a:r>
            <a:endParaRPr lang="en-US"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Think about whether bringing in a complete script is the best option – it usually isn’t.</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Be heard – speak clearly and loudly enough for the court to hear you.</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Maintain interest by varying your pace, tone and manner.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Speak slowly and punctuate your delivery with pauses to provide time to think.</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Avoid distractions such as flicking your hair/clicking a pen.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Have conviction in your argument but know when to concede.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1287153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NZ" b="1" dirty="0">
                <a:latin typeface="Aptos Display"/>
                <a:ea typeface="Calibri"/>
                <a:cs typeface="Calibri"/>
              </a:rPr>
              <a:t>Oral Submissions – Guidelines for Presentation</a:t>
            </a:r>
            <a:endParaRPr lang="en-NZ">
              <a:solidFill>
                <a:srgbClr val="808080"/>
              </a:solidFill>
              <a:latin typeface="Aptos Display"/>
              <a:ea typeface="Calibri"/>
              <a:cs typeface="Calibri"/>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pPr>
              <a:lnSpc>
                <a:spcPct val="100000"/>
              </a:lnSpc>
              <a:spcBef>
                <a:spcPct val="20000"/>
              </a:spcBef>
              <a:buFont typeface="Arial"/>
              <a:buChar char="•"/>
            </a:pPr>
            <a:r>
              <a:rPr lang="en-NZ" sz="2600" dirty="0">
                <a:latin typeface="Calibri"/>
                <a:ea typeface="Calibri"/>
                <a:cs typeface="Calibri"/>
              </a:rPr>
              <a:t>Make sure your tone is courteous, polite and conversational.</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It is a Moot Court of Law not an opportunity to win an Oscar.</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Adhere to the formal speaking requirements of a courtroom.  You don’t greet or thank the Judge.</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Do not personalise your submissions – avoid phrases such as “I think”, “I feel” or “in my opinion”.  The correct term is “I submit” or “in my submission”.</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Know your ethical obligations – you </a:t>
            </a:r>
            <a:r>
              <a:rPr lang="en-NZ" sz="2600" b="1" dirty="0">
                <a:latin typeface="Calibri"/>
                <a:ea typeface="Calibri"/>
                <a:cs typeface="Calibri"/>
              </a:rPr>
              <a:t>must not </a:t>
            </a:r>
            <a:r>
              <a:rPr lang="en-NZ" sz="2600" dirty="0">
                <a:latin typeface="Calibri"/>
                <a:ea typeface="Calibri"/>
                <a:cs typeface="Calibri"/>
              </a:rPr>
              <a:t>misstate the law or the facts, exaggerate or ignore relevant precedents.  This would breach your professional duty as an officer of the court.</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3952227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Court Etiquette and Formalities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lnSpcReduction="10000"/>
          </a:bodyPr>
          <a:lstStyle/>
          <a:p>
            <a:r>
              <a:rPr lang="en-US" sz="2600" dirty="0">
                <a:ea typeface="+mn-lt"/>
                <a:cs typeface="+mn-lt"/>
              </a:rPr>
              <a:t>Stand up when Judge enters room. </a:t>
            </a:r>
            <a:endParaRPr lang="en-US" sz="2600"/>
          </a:p>
          <a:p>
            <a:r>
              <a:rPr lang="en-US" sz="2600" dirty="0">
                <a:ea typeface="+mn-lt"/>
                <a:cs typeface="+mn-lt"/>
              </a:rPr>
              <a:t>When the Judge bows – you bow back. </a:t>
            </a:r>
            <a:endParaRPr lang="en-US" sz="2600"/>
          </a:p>
          <a:p>
            <a:r>
              <a:rPr lang="en-US" sz="2600" dirty="0">
                <a:ea typeface="+mn-lt"/>
                <a:cs typeface="+mn-lt"/>
              </a:rPr>
              <a:t>When Judge sits – you sit.</a:t>
            </a:r>
            <a:endParaRPr lang="en-US" sz="2600" dirty="0"/>
          </a:p>
          <a:p>
            <a:r>
              <a:rPr lang="en-US" sz="2600" dirty="0">
                <a:ea typeface="+mn-lt"/>
                <a:cs typeface="+mn-lt"/>
              </a:rPr>
              <a:t>Senior counsel for appellant is first to go. </a:t>
            </a:r>
            <a:endParaRPr lang="en-US" sz="2600"/>
          </a:p>
          <a:p>
            <a:r>
              <a:rPr lang="en-US" sz="2600" dirty="0">
                <a:ea typeface="+mn-lt"/>
                <a:cs typeface="+mn-lt"/>
              </a:rPr>
              <a:t>Always stand when addressing the Judge and wait until the Judge is ready before speaking. </a:t>
            </a:r>
            <a:endParaRPr lang="en-US" sz="2600"/>
          </a:p>
        </p:txBody>
      </p:sp>
    </p:spTree>
    <p:extLst>
      <p:ext uri="{BB962C8B-B14F-4D97-AF65-F5344CB8AC3E}">
        <p14:creationId xmlns:p14="http://schemas.microsoft.com/office/powerpoint/2010/main" val="425429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Court Etiquette and Formalities </a:t>
            </a:r>
            <a:endParaRPr lang="en-NZ" dirty="0">
              <a:solidFill>
                <a:srgbClr val="808080"/>
              </a:solidFill>
              <a:ea typeface="+mj-lt"/>
              <a:cs typeface="+mj-lt"/>
            </a:endParaRPr>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lnSpc>
                <a:spcPct val="100000"/>
              </a:lnSpc>
              <a:spcBef>
                <a:spcPct val="20000"/>
              </a:spcBef>
              <a:buFont typeface="Arial"/>
              <a:buChar char="•"/>
            </a:pPr>
            <a:r>
              <a:rPr lang="en-NZ" sz="2600" dirty="0">
                <a:latin typeface="Calibri"/>
                <a:ea typeface="Calibri"/>
                <a:cs typeface="Calibri"/>
              </a:rPr>
              <a:t>Appellants introduce themselves first then the Respondents do the same</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When the moot starts refer to other member/s of your team as “my senior/junior counsel” and member of the opposing team as “counsel for the appellant/respondent” or “my learned friend Mrs Brown”</a:t>
            </a:r>
            <a:endParaRPr lang="en-US" sz="2600" dirty="0">
              <a:solidFill>
                <a:srgbClr val="808080"/>
              </a:solidFill>
              <a:latin typeface="Calibri"/>
              <a:ea typeface="Calibri"/>
              <a:cs typeface="Calibri"/>
            </a:endParaRPr>
          </a:p>
          <a:p>
            <a:pPr>
              <a:lnSpc>
                <a:spcPct val="100000"/>
              </a:lnSpc>
              <a:spcBef>
                <a:spcPct val="20000"/>
              </a:spcBef>
              <a:buFont typeface="Arial"/>
              <a:buChar char="•"/>
            </a:pPr>
            <a:r>
              <a:rPr lang="en-NZ" sz="2600" dirty="0">
                <a:latin typeface="Calibri"/>
                <a:ea typeface="Calibri"/>
                <a:cs typeface="Calibri"/>
              </a:rPr>
              <a:t>Never use first names for anyone in Court.</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Judges are always referred to as “Your Honour” or “Sir” or “Ma’am” (pronounced Marm)</a:t>
            </a:r>
            <a:endParaRPr lang="en-US" sz="2600" dirty="0">
              <a:solidFill>
                <a:srgbClr val="808080"/>
              </a:solidFill>
              <a:latin typeface="Calibri"/>
              <a:ea typeface="Calibri"/>
              <a:cs typeface="Calibri"/>
            </a:endParaRPr>
          </a:p>
          <a:p>
            <a:pPr>
              <a:lnSpc>
                <a:spcPct val="100000"/>
              </a:lnSpc>
              <a:spcBef>
                <a:spcPct val="20000"/>
              </a:spcBef>
              <a:buFont typeface="Arial"/>
            </a:pPr>
            <a:r>
              <a:rPr lang="en-NZ" sz="2600" dirty="0">
                <a:latin typeface="Calibri"/>
                <a:ea typeface="Calibri"/>
                <a:cs typeface="Calibri"/>
              </a:rPr>
              <a:t>Statements from the Judge to you should receive the appropriate response: “As Your Honour pleases” – you </a:t>
            </a:r>
            <a:r>
              <a:rPr lang="en-NZ" sz="2600" b="1" dirty="0">
                <a:latin typeface="Calibri"/>
                <a:ea typeface="Calibri"/>
                <a:cs typeface="Calibri"/>
              </a:rPr>
              <a:t>never</a:t>
            </a:r>
            <a:r>
              <a:rPr lang="en-NZ" sz="2600" dirty="0">
                <a:latin typeface="Calibri"/>
                <a:ea typeface="Calibri"/>
                <a:cs typeface="Calibri"/>
              </a:rPr>
              <a:t> thank a Judge.</a:t>
            </a:r>
            <a:endParaRPr lang="en-US" sz="2600" dirty="0">
              <a:solidFill>
                <a:srgbClr val="808080"/>
              </a:solidFill>
              <a:latin typeface="Calibri"/>
              <a:ea typeface="Calibri"/>
              <a:cs typeface="Calibri"/>
            </a:endParaRPr>
          </a:p>
        </p:txBody>
      </p:sp>
    </p:spTree>
    <p:extLst>
      <p:ext uri="{BB962C8B-B14F-4D97-AF65-F5344CB8AC3E}">
        <p14:creationId xmlns:p14="http://schemas.microsoft.com/office/powerpoint/2010/main" val="2600623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Citing cases and Judges’ titles </a:t>
            </a:r>
            <a:endParaRPr lang="en-US" b="1" dirty="0"/>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8279080" cy="4044559"/>
          </a:xfrm>
        </p:spPr>
        <p:txBody>
          <a:bodyPr vert="horz" lIns="91440" tIns="45720" rIns="91440" bIns="45720" rtlCol="0" anchor="t">
            <a:normAutofit fontScale="92500" lnSpcReduction="20000"/>
          </a:bodyPr>
          <a:lstStyle/>
          <a:p>
            <a:pPr>
              <a:lnSpc>
                <a:spcPct val="100000"/>
              </a:lnSpc>
              <a:spcBef>
                <a:spcPct val="20000"/>
              </a:spcBef>
              <a:buFont typeface="Arial"/>
              <a:buChar char="•"/>
            </a:pPr>
            <a:r>
              <a:rPr lang="en-NZ">
                <a:solidFill>
                  <a:srgbClr val="000000"/>
                </a:solidFill>
                <a:latin typeface="Calibri"/>
                <a:ea typeface="Calibri"/>
                <a:cs typeface="Calibri"/>
              </a:rPr>
              <a:t>Citing a case – example:</a:t>
            </a:r>
            <a:endParaRPr lang="en-US">
              <a:solidFill>
                <a:srgbClr val="808080"/>
              </a:solidFill>
              <a:latin typeface="Calibri"/>
              <a:ea typeface="Calibri"/>
              <a:cs typeface="Calibri"/>
            </a:endParaRPr>
          </a:p>
          <a:p>
            <a:pPr marL="342900" indent="-342900">
              <a:lnSpc>
                <a:spcPct val="100000"/>
              </a:lnSpc>
              <a:spcBef>
                <a:spcPct val="20000"/>
              </a:spcBef>
              <a:buNone/>
            </a:pPr>
            <a:r>
              <a:rPr lang="en-NZ" i="1">
                <a:solidFill>
                  <a:srgbClr val="000000"/>
                </a:solidFill>
                <a:latin typeface="Calibri"/>
                <a:ea typeface="Calibri"/>
                <a:cs typeface="Calibri"/>
              </a:rPr>
              <a:t>Smith v. Jones [1988] 2 NZLR  389</a:t>
            </a:r>
            <a:endParaRPr lang="en-US">
              <a:solidFill>
                <a:srgbClr val="808080"/>
              </a:solidFill>
              <a:latin typeface="Calibri"/>
              <a:ea typeface="Calibri"/>
              <a:cs typeface="Calibri"/>
            </a:endParaRPr>
          </a:p>
          <a:p>
            <a:pPr marL="342900" indent="-342900">
              <a:lnSpc>
                <a:spcPct val="100000"/>
              </a:lnSpc>
              <a:spcBef>
                <a:spcPct val="20000"/>
              </a:spcBef>
              <a:buNone/>
            </a:pPr>
            <a:r>
              <a:rPr lang="en-NZ" dirty="0">
                <a:solidFill>
                  <a:srgbClr val="000000"/>
                </a:solidFill>
                <a:latin typeface="Calibri"/>
                <a:ea typeface="Calibri"/>
                <a:cs typeface="Calibri"/>
              </a:rPr>
              <a:t>You say: “Your Honour I wish to refer to the case of Smith </a:t>
            </a:r>
            <a:r>
              <a:rPr lang="en-NZ" b="1" dirty="0">
                <a:solidFill>
                  <a:srgbClr val="000000"/>
                </a:solidFill>
                <a:latin typeface="Calibri"/>
                <a:ea typeface="Calibri"/>
                <a:cs typeface="Calibri"/>
              </a:rPr>
              <a:t>and </a:t>
            </a:r>
            <a:r>
              <a:rPr lang="en-NZ" dirty="0">
                <a:solidFill>
                  <a:srgbClr val="000000"/>
                </a:solidFill>
                <a:latin typeface="Calibri"/>
                <a:ea typeface="Calibri"/>
                <a:cs typeface="Calibri"/>
              </a:rPr>
              <a:t>Jones, decided in 1988,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which Your Honour will find in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volume 2 of the New Zealand Law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Reports at page 389”</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District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“Judge Connell”</a:t>
            </a:r>
            <a:endParaRPr lang="en-US" dirty="0">
              <a:solidFill>
                <a:srgbClr val="808080"/>
              </a:solidFill>
              <a:latin typeface="Calibri"/>
              <a:ea typeface="Calibri"/>
              <a:cs typeface="Calibri"/>
            </a:endParaRPr>
          </a:p>
          <a:p>
            <a:pPr>
              <a:lnSpc>
                <a:spcPct val="100000"/>
              </a:lnSpc>
              <a:spcBef>
                <a:spcPct val="20000"/>
              </a:spcBef>
              <a:buFont typeface="Arial"/>
              <a:buChar char="•"/>
            </a:pPr>
            <a:r>
              <a:rPr lang="en-NZ" b="1" dirty="0">
                <a:solidFill>
                  <a:srgbClr val="000000"/>
                </a:solidFill>
                <a:latin typeface="Calibri"/>
                <a:ea typeface="Calibri"/>
                <a:cs typeface="Calibri"/>
              </a:rPr>
              <a:t>High Court </a:t>
            </a:r>
            <a:r>
              <a:rPr lang="en-NZ" dirty="0">
                <a:solidFill>
                  <a:srgbClr val="000000"/>
                </a:solidFill>
                <a:latin typeface="Calibri"/>
                <a:ea typeface="Calibri"/>
                <a:cs typeface="Calibri"/>
              </a:rPr>
              <a:t>Judges referred to as </a:t>
            </a:r>
            <a:br>
              <a:rPr lang="en-NZ" dirty="0">
                <a:solidFill>
                  <a:srgbClr val="000000"/>
                </a:solidFill>
                <a:latin typeface="Calibri"/>
                <a:ea typeface="Calibri"/>
                <a:cs typeface="Calibri"/>
              </a:rPr>
            </a:br>
            <a:r>
              <a:rPr lang="en-NZ" dirty="0">
                <a:solidFill>
                  <a:srgbClr val="000000"/>
                </a:solidFill>
                <a:latin typeface="Calibri"/>
                <a:ea typeface="Calibri"/>
                <a:cs typeface="Calibri"/>
              </a:rPr>
              <a:t>“Justice Heath”</a:t>
            </a:r>
            <a:endParaRPr lang="en-US" dirty="0">
              <a:solidFill>
                <a:srgbClr val="808080"/>
              </a:solidFill>
              <a:latin typeface="Calibri"/>
              <a:ea typeface="Calibri"/>
              <a:cs typeface="Calibri"/>
            </a:endParaRPr>
          </a:p>
        </p:txBody>
      </p:sp>
      <p:pic>
        <p:nvPicPr>
          <p:cNvPr id="5" name="Picture 4" descr="CaseLawCite.png">
            <a:extLst>
              <a:ext uri="{FF2B5EF4-FFF2-40B4-BE49-F238E27FC236}">
                <a16:creationId xmlns:a16="http://schemas.microsoft.com/office/drawing/2014/main" id="{054715E1-4A16-32A0-DC53-63219B619FD3}"/>
              </a:ext>
            </a:extLst>
          </p:cNvPr>
          <p:cNvPicPr>
            <a:picLocks noChangeAspect="1"/>
          </p:cNvPicPr>
          <p:nvPr/>
        </p:nvPicPr>
        <p:blipFill>
          <a:blip r:embed="rId3"/>
          <a:stretch>
            <a:fillRect/>
          </a:stretch>
        </p:blipFill>
        <p:spPr>
          <a:xfrm>
            <a:off x="9452140" y="2787546"/>
            <a:ext cx="2471305" cy="2886075"/>
          </a:xfrm>
          <a:prstGeom prst="rect">
            <a:avLst/>
          </a:prstGeom>
        </p:spPr>
      </p:pic>
    </p:spTree>
    <p:extLst>
      <p:ext uri="{BB962C8B-B14F-4D97-AF65-F5344CB8AC3E}">
        <p14:creationId xmlns:p14="http://schemas.microsoft.com/office/powerpoint/2010/main" val="69740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pPr>
              <a:buFont typeface="Arial"/>
              <a:buChar char="•"/>
            </a:pPr>
            <a:r>
              <a:rPr lang="en-NZ" sz="2600" dirty="0">
                <a:ea typeface="+mn-lt"/>
                <a:cs typeface="+mn-lt"/>
              </a:rPr>
              <a:t>Make mooting unique and can produce concern and anxiety in prospective mooters. </a:t>
            </a:r>
            <a:endParaRPr lang="en-NZ" dirty="0">
              <a:ea typeface="+mn-lt"/>
              <a:cs typeface="+mn-lt"/>
            </a:endParaRPr>
          </a:p>
          <a:p>
            <a:pPr>
              <a:buFont typeface="Arial"/>
              <a:buChar char="•"/>
            </a:pPr>
            <a:r>
              <a:rPr lang="en-NZ" sz="2600" dirty="0">
                <a:ea typeface="+mn-lt"/>
                <a:cs typeface="+mn-lt"/>
              </a:rPr>
              <a:t>No two Judges are the same in the sorts of questions they will ask. </a:t>
            </a:r>
            <a:endParaRPr lang="en-NZ"/>
          </a:p>
          <a:p>
            <a:pPr>
              <a:buFont typeface="Arial"/>
              <a:buChar char="•"/>
            </a:pPr>
            <a:r>
              <a:rPr lang="en-NZ" sz="2600" dirty="0">
                <a:ea typeface="+mn-lt"/>
                <a:cs typeface="+mn-lt"/>
              </a:rPr>
              <a:t>Try to strike a balance between flexibility to respond and remembering the points you want to convey. </a:t>
            </a:r>
            <a:endParaRPr lang="en-US"/>
          </a:p>
          <a:p>
            <a:pPr>
              <a:buFont typeface="Arial"/>
            </a:pPr>
            <a:r>
              <a:rPr lang="en-NZ" sz="2600" dirty="0">
                <a:ea typeface="+mn-lt"/>
                <a:cs typeface="+mn-lt"/>
              </a:rPr>
              <a:t>Don’t assume the questions are a challenge to your position – it means the Judge is interested in what you have to say. </a:t>
            </a:r>
            <a:endParaRPr lang="en-NZ" dirty="0"/>
          </a:p>
          <a:p>
            <a:pPr>
              <a:lnSpc>
                <a:spcPct val="100000"/>
              </a:lnSpc>
              <a:spcBef>
                <a:spcPct val="20000"/>
              </a:spcBef>
              <a:buFont typeface="Arial"/>
            </a:pPr>
            <a:r>
              <a:rPr lang="en-NZ" sz="2600" dirty="0">
                <a:ea typeface="+mn-lt"/>
                <a:cs typeface="+mn-lt"/>
              </a:rPr>
              <a:t>Use the law and your advocacy skills to persuade the Judge with your answer. </a:t>
            </a:r>
            <a:endParaRPr lang="en-US" dirty="0"/>
          </a:p>
        </p:txBody>
      </p:sp>
    </p:spTree>
    <p:extLst>
      <p:ext uri="{BB962C8B-B14F-4D97-AF65-F5344CB8AC3E}">
        <p14:creationId xmlns:p14="http://schemas.microsoft.com/office/powerpoint/2010/main" val="374129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lnSpcReduction="10000"/>
          </a:bodyPr>
          <a:lstStyle/>
          <a:p>
            <a:r>
              <a:rPr lang="en-NZ" sz="2600">
                <a:ea typeface="+mn-lt"/>
                <a:cs typeface="+mn-lt"/>
              </a:rPr>
              <a:t>Listen carefully to the question, pause to consider and if you don’t understand ask for it to be repeated e.g. “I am not sure I understand Your Honour’s question”. </a:t>
            </a:r>
            <a:endParaRPr lang="en-US"/>
          </a:p>
          <a:p>
            <a:r>
              <a:rPr lang="en-NZ" sz="2600">
                <a:ea typeface="+mn-lt"/>
                <a:cs typeface="+mn-lt"/>
              </a:rPr>
              <a:t>“Think and Drink” – take a sip of water while you consider the answer but don’t use pause tactics too much. </a:t>
            </a:r>
            <a:endParaRPr lang="en-NZ"/>
          </a:p>
          <a:p>
            <a:r>
              <a:rPr lang="en-NZ" sz="2600">
                <a:ea typeface="+mn-lt"/>
                <a:cs typeface="+mn-lt"/>
              </a:rPr>
              <a:t>Prepare for predictable questions such as: </a:t>
            </a:r>
            <a:endParaRPr lang="en-NZ"/>
          </a:p>
          <a:p>
            <a:pPr marL="457200" lvl="1" indent="0">
              <a:buNone/>
            </a:pPr>
            <a:r>
              <a:rPr lang="en-NZ" sz="2200" i="1" dirty="0">
                <a:ea typeface="+mn-lt"/>
                <a:cs typeface="+mn-lt"/>
              </a:rPr>
              <a:t>“What were the facts of that case?” </a:t>
            </a:r>
            <a:endParaRPr lang="en-NZ" i="1" dirty="0">
              <a:ea typeface="+mn-lt"/>
              <a:cs typeface="+mn-lt"/>
            </a:endParaRPr>
          </a:p>
          <a:p>
            <a:pPr marL="457200" lvl="1" indent="0">
              <a:buNone/>
            </a:pPr>
            <a:r>
              <a:rPr lang="en-NZ" sz="2200" i="1" dirty="0">
                <a:ea typeface="+mn-lt"/>
                <a:cs typeface="+mn-lt"/>
              </a:rPr>
              <a:t>“What is your authority for that statement?” </a:t>
            </a:r>
            <a:endParaRPr lang="en-NZ" i="1" dirty="0"/>
          </a:p>
          <a:p>
            <a:r>
              <a:rPr lang="en-NZ" sz="2600" b="1" dirty="0">
                <a:ea typeface="+mn-lt"/>
                <a:cs typeface="+mn-lt"/>
              </a:rPr>
              <a:t>Never </a:t>
            </a:r>
            <a:r>
              <a:rPr lang="en-NZ" sz="2600" dirty="0">
                <a:ea typeface="+mn-lt"/>
                <a:cs typeface="+mn-lt"/>
              </a:rPr>
              <a:t>tell the Court you will</a:t>
            </a:r>
            <a:r>
              <a:rPr lang="en-NZ" sz="2600">
                <a:ea typeface="+mn-lt"/>
                <a:cs typeface="+mn-lt"/>
              </a:rPr>
              <a:t> get around to answering that later. </a:t>
            </a:r>
            <a:endParaRPr lang="en-NZ"/>
          </a:p>
          <a:p>
            <a:r>
              <a:rPr lang="en-NZ" sz="2600">
                <a:ea typeface="+mn-lt"/>
                <a:cs typeface="+mn-lt"/>
              </a:rPr>
              <a:t>Try to adopt a conversational tone and manner. </a:t>
            </a:r>
            <a:endParaRPr lang="en-NZ"/>
          </a:p>
          <a:p>
            <a:pPr>
              <a:buNone/>
            </a:pPr>
            <a:endParaRPr lang="en-NZ"/>
          </a:p>
          <a:p>
            <a:pPr marL="0" indent="0">
              <a:lnSpc>
                <a:spcPct val="100000"/>
              </a:lnSpc>
              <a:spcBef>
                <a:spcPct val="20000"/>
              </a:spcBef>
              <a:buNone/>
            </a:pPr>
            <a:endParaRPr lang="en-NZ"/>
          </a:p>
        </p:txBody>
      </p:sp>
    </p:spTree>
    <p:extLst>
      <p:ext uri="{BB962C8B-B14F-4D97-AF65-F5344CB8AC3E}">
        <p14:creationId xmlns:p14="http://schemas.microsoft.com/office/powerpoint/2010/main" val="348703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p:txBody>
          <a:bodyPr>
            <a:normAutofit/>
          </a:bodyPr>
          <a:lstStyle/>
          <a:p>
            <a:r>
              <a:rPr lang="en-US" b="1" dirty="0">
                <a:ea typeface="+mj-lt"/>
                <a:cs typeface="+mj-lt"/>
              </a:rPr>
              <a:t>Questions from the Bench/Judge </a:t>
            </a:r>
            <a:endParaRPr lang="en-US" b="1"/>
          </a:p>
        </p:txBody>
      </p:sp>
      <p:sp>
        <p:nvSpPr>
          <p:cNvPr id="3" name="Content Placeholder 2">
            <a:extLst>
              <a:ext uri="{FF2B5EF4-FFF2-40B4-BE49-F238E27FC236}">
                <a16:creationId xmlns:a16="http://schemas.microsoft.com/office/drawing/2014/main" id="{4B07EF23-89E0-205F-EDE3-3836FFF1D91C}"/>
              </a:ext>
            </a:extLst>
          </p:cNvPr>
          <p:cNvSpPr>
            <a:spLocks noGrp="1"/>
          </p:cNvSpPr>
          <p:nvPr>
            <p:ph idx="1"/>
          </p:nvPr>
        </p:nvSpPr>
        <p:spPr>
          <a:xfrm>
            <a:off x="838200" y="1825625"/>
            <a:ext cx="10515600" cy="4044559"/>
          </a:xfrm>
        </p:spPr>
        <p:txBody>
          <a:bodyPr vert="horz" lIns="91440" tIns="45720" rIns="91440" bIns="45720" rtlCol="0" anchor="t">
            <a:normAutofit/>
          </a:bodyPr>
          <a:lstStyle/>
          <a:p>
            <a:r>
              <a:rPr lang="en-NZ" sz="2600" dirty="0">
                <a:ea typeface="+mn-lt"/>
                <a:cs typeface="+mn-lt"/>
              </a:rPr>
              <a:t>If the question is dealt with in your next submission you could say </a:t>
            </a:r>
            <a:endParaRPr lang="en-US">
              <a:ea typeface="+mn-lt"/>
              <a:cs typeface="+mn-lt"/>
            </a:endParaRPr>
          </a:p>
          <a:p>
            <a:pPr marL="457200" lvl="1" indent="0">
              <a:buNone/>
            </a:pPr>
            <a:r>
              <a:rPr lang="en-NZ" sz="2200" i="1" dirty="0">
                <a:ea typeface="+mn-lt"/>
                <a:cs typeface="+mn-lt"/>
              </a:rPr>
              <a:t>“Your Honour, that question is addressed in my next submission.  If the Court turns to paragraph 1.3 you will see that I submit that...” </a:t>
            </a:r>
            <a:endParaRPr lang="en-US" sz="2200" i="1"/>
          </a:p>
          <a:p>
            <a:r>
              <a:rPr lang="en-NZ" sz="2600" dirty="0">
                <a:ea typeface="+mn-lt"/>
                <a:cs typeface="+mn-lt"/>
              </a:rPr>
              <a:t>If you don’t know the answer, say so: “Your Honour I cannot assist the court on that point.” </a:t>
            </a:r>
            <a:endParaRPr lang="en-NZ" dirty="0">
              <a:ea typeface="+mn-lt"/>
              <a:cs typeface="+mn-lt"/>
            </a:endParaRPr>
          </a:p>
          <a:p>
            <a:r>
              <a:rPr lang="en-NZ" sz="2600" dirty="0">
                <a:ea typeface="+mn-lt"/>
                <a:cs typeface="+mn-lt"/>
              </a:rPr>
              <a:t>If you think the Judge in unreceptive to your line of argument, you may be best to move on to another point. </a:t>
            </a:r>
            <a:endParaRPr lang="en-NZ">
              <a:ea typeface="+mn-lt"/>
              <a:cs typeface="+mn-lt"/>
            </a:endParaRPr>
          </a:p>
          <a:p>
            <a:r>
              <a:rPr lang="en-NZ" sz="2600" dirty="0">
                <a:ea typeface="+mn-lt"/>
                <a:cs typeface="+mn-lt"/>
              </a:rPr>
              <a:t>Don’t personalise answers and answer with conviction </a:t>
            </a:r>
            <a:endParaRPr lang="en-NZ"/>
          </a:p>
        </p:txBody>
      </p:sp>
    </p:spTree>
    <p:extLst>
      <p:ext uri="{BB962C8B-B14F-4D97-AF65-F5344CB8AC3E}">
        <p14:creationId xmlns:p14="http://schemas.microsoft.com/office/powerpoint/2010/main" val="367142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83AB4-A862-3CE7-275D-1F2ACB406BF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E6929D0-DCB4-677B-5688-4AC095F29F3F}"/>
              </a:ext>
            </a:extLst>
          </p:cNvPr>
          <p:cNvSpPr>
            <a:spLocks noGrp="1"/>
          </p:cNvSpPr>
          <p:nvPr>
            <p:ph type="title"/>
          </p:nvPr>
        </p:nvSpPr>
        <p:spPr>
          <a:xfrm>
            <a:off x="838201" y="365125"/>
            <a:ext cx="5251316" cy="1807305"/>
          </a:xfrm>
        </p:spPr>
        <p:txBody>
          <a:bodyPr>
            <a:normAutofit/>
          </a:bodyPr>
          <a:lstStyle/>
          <a:p>
            <a:r>
              <a:rPr lang="en-NZ" b="1" dirty="0"/>
              <a:t>History</a:t>
            </a:r>
          </a:p>
        </p:txBody>
      </p:sp>
      <p:sp>
        <p:nvSpPr>
          <p:cNvPr id="9" name="Content Placeholder 8">
            <a:extLst>
              <a:ext uri="{FF2B5EF4-FFF2-40B4-BE49-F238E27FC236}">
                <a16:creationId xmlns:a16="http://schemas.microsoft.com/office/drawing/2014/main" id="{46DA65A1-510B-4F43-0763-3C411C708E3D}"/>
              </a:ext>
            </a:extLst>
          </p:cNvPr>
          <p:cNvSpPr>
            <a:spLocks noGrp="1"/>
          </p:cNvSpPr>
          <p:nvPr>
            <p:ph idx="1"/>
          </p:nvPr>
        </p:nvSpPr>
        <p:spPr>
          <a:xfrm>
            <a:off x="838200" y="2333297"/>
            <a:ext cx="5203491" cy="3457718"/>
          </a:xfrm>
        </p:spPr>
        <p:txBody>
          <a:bodyPr vert="horz" lIns="91440" tIns="45720" rIns="91440" bIns="45720" rtlCol="0">
            <a:normAutofit lnSpcReduction="10000"/>
          </a:bodyPr>
          <a:lstStyle/>
          <a:p>
            <a:pPr>
              <a:spcBef>
                <a:spcPct val="20000"/>
              </a:spcBef>
            </a:pPr>
            <a:r>
              <a:rPr lang="en-NZ">
                <a:latin typeface="Calibri"/>
                <a:ea typeface="Calibri"/>
                <a:cs typeface="Calibri"/>
              </a:rPr>
              <a:t>Te Piringa Faculty of Law is the only New Zealand law school that hosts a secondary schools mooting competition since 2001. </a:t>
            </a:r>
            <a:endParaRPr lang="en-US">
              <a:latin typeface="Calibri"/>
              <a:ea typeface="Calibri"/>
              <a:cs typeface="Calibri"/>
            </a:endParaRPr>
          </a:p>
          <a:p>
            <a:pPr>
              <a:spcBef>
                <a:spcPct val="20000"/>
              </a:spcBef>
            </a:pPr>
            <a:r>
              <a:rPr lang="en-NZ">
                <a:latin typeface="Calibri"/>
                <a:ea typeface="Calibri"/>
                <a:cs typeface="Calibri"/>
              </a:rPr>
              <a:t>Approximately 40 New Zealand schools participate in an intense competition held over May - July each year.</a:t>
            </a:r>
            <a:endParaRPr lang="en-US">
              <a:latin typeface="Calibri"/>
              <a:ea typeface="Calibri"/>
              <a:cs typeface="Calibri"/>
            </a:endParaRPr>
          </a:p>
        </p:txBody>
      </p:sp>
      <p:pic>
        <p:nvPicPr>
          <p:cNvPr id="2" name="Picture 1" descr="literature, library, book, education, wisdom, stack, study, read | Piqsels">
            <a:extLst>
              <a:ext uri="{FF2B5EF4-FFF2-40B4-BE49-F238E27FC236}">
                <a16:creationId xmlns:a16="http://schemas.microsoft.com/office/drawing/2014/main" id="{C4D021F7-58DC-42FA-7BD7-41CDA9BB45E6}"/>
              </a:ext>
            </a:extLst>
          </p:cNvPr>
          <p:cNvPicPr>
            <a:picLocks noChangeAspect="1"/>
          </p:cNvPicPr>
          <p:nvPr/>
        </p:nvPicPr>
        <p:blipFill rotWithShape="1">
          <a:blip r:embed="rId2"/>
          <a:srcRect l="21002" r="2100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F0686081-6979-62D5-7FBF-5E2BEE259AF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1911565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0E472-F07E-372A-7A84-261F06EE26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7832F-E16E-D573-2795-E2CAFBE72214}"/>
              </a:ext>
            </a:extLst>
          </p:cNvPr>
          <p:cNvSpPr>
            <a:spLocks noGrp="1"/>
          </p:cNvSpPr>
          <p:nvPr>
            <p:ph type="title"/>
          </p:nvPr>
        </p:nvSpPr>
        <p:spPr>
          <a:xfrm>
            <a:off x="838201" y="365125"/>
            <a:ext cx="5251316" cy="1807305"/>
          </a:xfrm>
        </p:spPr>
        <p:txBody>
          <a:bodyPr>
            <a:normAutofit/>
          </a:bodyPr>
          <a:lstStyle/>
          <a:p>
            <a:r>
              <a:rPr lang="en-US" b="1" dirty="0">
                <a:ea typeface="+mj-lt"/>
                <a:cs typeface="+mj-lt"/>
              </a:rPr>
              <a:t>Useful Responses to Know </a:t>
            </a:r>
            <a:endParaRPr lang="en-US" b="1"/>
          </a:p>
        </p:txBody>
      </p:sp>
      <p:pic>
        <p:nvPicPr>
          <p:cNvPr id="5" name="Picture 4">
            <a:extLst>
              <a:ext uri="{FF2B5EF4-FFF2-40B4-BE49-F238E27FC236}">
                <a16:creationId xmlns:a16="http://schemas.microsoft.com/office/drawing/2014/main" id="{D4227A1C-0AB4-AD1B-81FB-BC99E3FB18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973" t="144" r="9838" b="-289"/>
          <a:stretch/>
        </p:blipFill>
        <p:spPr>
          <a:xfrm>
            <a:off x="6229215" y="10"/>
            <a:ext cx="5965710" cy="687775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EDAFA9A4-17D5-EE2E-943B-65512EBBF85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7" name="Content Placeholder 6">
            <a:extLst>
              <a:ext uri="{FF2B5EF4-FFF2-40B4-BE49-F238E27FC236}">
                <a16:creationId xmlns:a16="http://schemas.microsoft.com/office/drawing/2014/main" id="{258F34CE-3CA1-DB48-C99F-5C97B5E96D4B}"/>
              </a:ext>
            </a:extLst>
          </p:cNvPr>
          <p:cNvSpPr>
            <a:spLocks noGrp="1"/>
          </p:cNvSpPr>
          <p:nvPr>
            <p:ph idx="1"/>
          </p:nvPr>
        </p:nvSpPr>
        <p:spPr>
          <a:xfrm>
            <a:off x="838200" y="2171989"/>
            <a:ext cx="5359730" cy="3628923"/>
          </a:xfrm>
        </p:spPr>
        <p:txBody>
          <a:bodyPr vert="horz" lIns="91440" tIns="45720" rIns="91440" bIns="45720" rtlCol="0" anchor="t">
            <a:normAutofit/>
          </a:bodyPr>
          <a:lstStyle/>
          <a:p>
            <a:pPr>
              <a:lnSpc>
                <a:spcPct val="100000"/>
              </a:lnSpc>
              <a:spcBef>
                <a:spcPct val="20000"/>
              </a:spcBef>
            </a:pPr>
            <a:r>
              <a:rPr lang="en-NZ">
                <a:latin typeface="Calibri"/>
                <a:ea typeface="Calibri"/>
                <a:cs typeface="Calibri"/>
              </a:rPr>
              <a:t>If you wish to disagree with the Judge start with </a:t>
            </a:r>
            <a:r>
              <a:rPr lang="en-NZ" i="1">
                <a:latin typeface="Calibri"/>
                <a:ea typeface="Calibri"/>
                <a:cs typeface="Calibri"/>
              </a:rPr>
              <a:t>“With respect, Your Honour...”</a:t>
            </a:r>
            <a:endParaRPr lang="en-US">
              <a:solidFill>
                <a:srgbClr val="808080"/>
              </a:solidFill>
              <a:latin typeface="Calibri"/>
              <a:ea typeface="Calibri"/>
              <a:cs typeface="Calibri"/>
            </a:endParaRPr>
          </a:p>
          <a:p>
            <a:pPr>
              <a:lnSpc>
                <a:spcPct val="100000"/>
              </a:lnSpc>
              <a:spcBef>
                <a:spcPct val="20000"/>
              </a:spcBef>
            </a:pPr>
            <a:r>
              <a:rPr lang="en-NZ">
                <a:latin typeface="Calibri"/>
                <a:ea typeface="Calibri"/>
                <a:cs typeface="Calibri"/>
              </a:rPr>
              <a:t>If you believe you have answered as fully as possible say </a:t>
            </a:r>
            <a:r>
              <a:rPr lang="en-NZ" i="1">
                <a:latin typeface="Calibri"/>
                <a:ea typeface="Calibri"/>
                <a:cs typeface="Calibri"/>
              </a:rPr>
              <a:t>“I appreciate what Your </a:t>
            </a:r>
            <a:br>
              <a:rPr lang="en-NZ" i="1" dirty="0">
                <a:latin typeface="Calibri"/>
                <a:ea typeface="Calibri"/>
                <a:cs typeface="Calibri"/>
              </a:rPr>
            </a:br>
            <a:r>
              <a:rPr lang="en-NZ" i="1">
                <a:latin typeface="Calibri"/>
                <a:ea typeface="Calibri"/>
                <a:cs typeface="Calibri"/>
              </a:rPr>
              <a:t>Honour is saying, but counsel </a:t>
            </a:r>
            <a:br>
              <a:rPr lang="en-NZ" i="1" dirty="0">
                <a:latin typeface="Calibri"/>
                <a:ea typeface="Calibri"/>
                <a:cs typeface="Calibri"/>
              </a:rPr>
            </a:br>
            <a:r>
              <a:rPr lang="en-NZ" i="1">
                <a:latin typeface="Calibri"/>
                <a:ea typeface="Calibri"/>
                <a:cs typeface="Calibri"/>
              </a:rPr>
              <a:t>is unable to assist further”</a:t>
            </a:r>
            <a:endParaRPr lang="en-US">
              <a:solidFill>
                <a:srgbClr val="808080"/>
              </a:solidFill>
              <a:latin typeface="Calibri"/>
              <a:ea typeface="Calibri"/>
              <a:cs typeface="Calibri"/>
            </a:endParaRPr>
          </a:p>
          <a:p>
            <a:endParaRPr lang="en-US" sz="2600" dirty="0"/>
          </a:p>
        </p:txBody>
      </p:sp>
    </p:spTree>
    <p:extLst>
      <p:ext uri="{BB962C8B-B14F-4D97-AF65-F5344CB8AC3E}">
        <p14:creationId xmlns:p14="http://schemas.microsoft.com/office/powerpoint/2010/main" val="1447297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p:txBody>
          <a:bodyPr/>
          <a:lstStyle/>
          <a:p>
            <a:r>
              <a:rPr lang="en-US" b="1" dirty="0"/>
              <a:t>Concluding</a:t>
            </a:r>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1825625"/>
            <a:ext cx="8635341" cy="4351338"/>
          </a:xfrm>
        </p:spPr>
        <p:txBody>
          <a:bodyPr vert="horz" lIns="91440" tIns="45720" rIns="91440" bIns="45720" rtlCol="0" anchor="t">
            <a:normAutofit/>
          </a:bodyPr>
          <a:lstStyle/>
          <a:p>
            <a:r>
              <a:rPr lang="en-US" dirty="0">
                <a:ea typeface="+mn-lt"/>
                <a:cs typeface="+mn-lt"/>
              </a:rPr>
              <a:t>When senior counsel finishes, they say </a:t>
            </a:r>
            <a:r>
              <a:rPr lang="en-US" i="1" dirty="0">
                <a:ea typeface="+mn-lt"/>
                <a:cs typeface="+mn-lt"/>
              </a:rPr>
              <a:t>“May it please Your Honour, that concludes the submissions for issues [1] and [2]. My junior counsel with now deal with submission [3].” </a:t>
            </a:r>
            <a:endParaRPr lang="en-US">
              <a:ea typeface="+mn-lt"/>
              <a:cs typeface="+mn-lt"/>
            </a:endParaRPr>
          </a:p>
          <a:p>
            <a:r>
              <a:rPr lang="en-US" dirty="0">
                <a:ea typeface="+mn-lt"/>
                <a:cs typeface="+mn-lt"/>
              </a:rPr>
              <a:t>When junior counsel finishes, they say </a:t>
            </a:r>
            <a:r>
              <a:rPr lang="en-US" i="1" dirty="0">
                <a:ea typeface="+mn-lt"/>
                <a:cs typeface="+mn-lt"/>
              </a:rPr>
              <a:t>“If I can be of no further </a:t>
            </a:r>
            <a:r>
              <a:rPr lang="en-US" i="1">
                <a:ea typeface="+mn-lt"/>
                <a:cs typeface="+mn-lt"/>
              </a:rPr>
              <a:t>assistance, that concludes the appellant’s/respondent’s </a:t>
            </a:r>
            <a:r>
              <a:rPr lang="en-US" i="1" dirty="0">
                <a:ea typeface="+mn-lt"/>
                <a:cs typeface="+mn-lt"/>
              </a:rPr>
              <a:t>submissions” </a:t>
            </a:r>
          </a:p>
        </p:txBody>
      </p:sp>
      <p:pic>
        <p:nvPicPr>
          <p:cNvPr id="5" name="Picture 4" descr="victory.jpg">
            <a:extLst>
              <a:ext uri="{FF2B5EF4-FFF2-40B4-BE49-F238E27FC236}">
                <a16:creationId xmlns:a16="http://schemas.microsoft.com/office/drawing/2014/main" id="{81AE6DE5-FFF5-7D79-4FA9-C9758ECEA251}"/>
              </a:ext>
            </a:extLst>
          </p:cNvPr>
          <p:cNvPicPr>
            <a:picLocks noChangeAspect="1"/>
          </p:cNvPicPr>
          <p:nvPr/>
        </p:nvPicPr>
        <p:blipFill>
          <a:blip r:embed="rId3"/>
          <a:stretch>
            <a:fillRect/>
          </a:stretch>
        </p:blipFill>
        <p:spPr>
          <a:xfrm>
            <a:off x="9440327" y="2593273"/>
            <a:ext cx="2583996" cy="3225140"/>
          </a:xfrm>
          <a:prstGeom prst="rect">
            <a:avLst/>
          </a:prstGeom>
        </p:spPr>
      </p:pic>
    </p:spTree>
    <p:extLst>
      <p:ext uri="{BB962C8B-B14F-4D97-AF65-F5344CB8AC3E}">
        <p14:creationId xmlns:p14="http://schemas.microsoft.com/office/powerpoint/2010/main" val="1082870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Right of Reply </a:t>
            </a:r>
            <a:endParaRPr lang="en-US" b="1"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spcBef>
                <a:spcPct val="20000"/>
              </a:spcBef>
            </a:pPr>
            <a:r>
              <a:rPr lang="en-NZ" dirty="0">
                <a:latin typeface="Calibri"/>
                <a:ea typeface="Calibri"/>
                <a:cs typeface="Calibri"/>
              </a:rPr>
              <a:t>Should last 2–3 minutes</a:t>
            </a:r>
            <a:endParaRPr lang="en-US">
              <a:latin typeface="Calibri"/>
              <a:ea typeface="Calibri"/>
              <a:cs typeface="Calibri"/>
            </a:endParaRPr>
          </a:p>
          <a:p>
            <a:pPr>
              <a:spcBef>
                <a:spcPct val="20000"/>
              </a:spcBef>
            </a:pPr>
            <a:r>
              <a:rPr lang="en-NZ" dirty="0">
                <a:latin typeface="Calibri"/>
                <a:ea typeface="Calibri"/>
                <a:cs typeface="Calibri"/>
              </a:rPr>
              <a:t>Purely for rebuttal</a:t>
            </a:r>
            <a:endParaRPr lang="en-US">
              <a:latin typeface="Calibri"/>
              <a:ea typeface="Calibri"/>
              <a:cs typeface="Calibri"/>
            </a:endParaRPr>
          </a:p>
          <a:p>
            <a:pPr>
              <a:spcBef>
                <a:spcPct val="20000"/>
              </a:spcBef>
            </a:pPr>
            <a:r>
              <a:rPr lang="en-NZ" dirty="0">
                <a:latin typeface="Calibri"/>
                <a:ea typeface="Calibri"/>
                <a:cs typeface="Calibri"/>
              </a:rPr>
              <a:t>Can’t introduce new material</a:t>
            </a:r>
            <a:endParaRPr lang="en-US">
              <a:latin typeface="Calibri"/>
              <a:ea typeface="Calibri"/>
              <a:cs typeface="Calibri"/>
            </a:endParaRPr>
          </a:p>
          <a:p>
            <a:pPr>
              <a:spcBef>
                <a:spcPct val="20000"/>
              </a:spcBef>
            </a:pPr>
            <a:r>
              <a:rPr lang="en-NZ" dirty="0">
                <a:latin typeface="Calibri"/>
                <a:ea typeface="Calibri"/>
                <a:cs typeface="Calibri"/>
              </a:rPr>
              <a:t>Extract two or three central points in the opposing case and “hammer them home”</a:t>
            </a:r>
            <a:endParaRPr lang="en-US">
              <a:latin typeface="Calibri"/>
              <a:ea typeface="Calibri"/>
              <a:cs typeface="Calibri"/>
            </a:endParaRPr>
          </a:p>
        </p:txBody>
      </p:sp>
      <p:pic>
        <p:nvPicPr>
          <p:cNvPr id="6" name="Picture 5" descr="disagreement.jpg">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r="477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3794066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CEB29E-78FE-078C-14D3-2FF426C8943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CF616-CBD9-617D-248A-40658354544F}"/>
              </a:ext>
            </a:extLst>
          </p:cNvPr>
          <p:cNvSpPr>
            <a:spLocks noGrp="1"/>
          </p:cNvSpPr>
          <p:nvPr>
            <p:ph type="title"/>
          </p:nvPr>
        </p:nvSpPr>
        <p:spPr>
          <a:xfrm>
            <a:off x="838201" y="365125"/>
            <a:ext cx="5251316" cy="1807305"/>
          </a:xfrm>
        </p:spPr>
        <p:txBody>
          <a:bodyPr>
            <a:normAutofit/>
          </a:bodyPr>
          <a:lstStyle/>
          <a:p>
            <a:r>
              <a:rPr lang="en-US" b="1" dirty="0">
                <a:ea typeface="+mj-lt"/>
                <a:cs typeface="+mj-lt"/>
              </a:rPr>
              <a:t>All the best!</a:t>
            </a:r>
            <a:endParaRPr lang="en-US" dirty="0"/>
          </a:p>
        </p:txBody>
      </p:sp>
      <p:sp>
        <p:nvSpPr>
          <p:cNvPr id="3" name="Content Placeholder 2">
            <a:extLst>
              <a:ext uri="{FF2B5EF4-FFF2-40B4-BE49-F238E27FC236}">
                <a16:creationId xmlns:a16="http://schemas.microsoft.com/office/drawing/2014/main" id="{0366E396-B0E6-48DB-C0D2-D1F97F2650E3}"/>
              </a:ext>
            </a:extLst>
          </p:cNvPr>
          <p:cNvSpPr>
            <a:spLocks noGrp="1"/>
          </p:cNvSpPr>
          <p:nvPr>
            <p:ph idx="1"/>
          </p:nvPr>
        </p:nvSpPr>
        <p:spPr>
          <a:xfrm>
            <a:off x="838200" y="2333297"/>
            <a:ext cx="4619621" cy="3428030"/>
          </a:xfrm>
        </p:spPr>
        <p:txBody>
          <a:bodyPr vert="horz" lIns="91440" tIns="45720" rIns="91440" bIns="45720" rtlCol="0" anchor="t">
            <a:normAutofit/>
          </a:bodyPr>
          <a:lstStyle/>
          <a:p>
            <a:pPr>
              <a:lnSpc>
                <a:spcPct val="100000"/>
              </a:lnSpc>
              <a:spcBef>
                <a:spcPct val="20000"/>
              </a:spcBef>
            </a:pPr>
            <a:r>
              <a:rPr lang="en-NZ" dirty="0">
                <a:latin typeface="Calibri"/>
                <a:ea typeface="Calibri"/>
                <a:cs typeface="Calibri"/>
              </a:rPr>
              <a:t>Have fun learning new skills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Meet new people and build networks for the future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As with anything, you will get out of the moot what you put into it</a:t>
            </a:r>
            <a:endParaRPr lang="en-US" dirty="0">
              <a:solidFill>
                <a:srgbClr val="808080"/>
              </a:solidFill>
              <a:latin typeface="Calibri"/>
              <a:ea typeface="Calibri"/>
              <a:cs typeface="Calibri"/>
            </a:endParaRPr>
          </a:p>
        </p:txBody>
      </p:sp>
      <p:pic>
        <p:nvPicPr>
          <p:cNvPr id="6" name="Picture 5" descr="Trophy Free Stock Photo - Public Domain Pictures">
            <a:extLst>
              <a:ext uri="{FF2B5EF4-FFF2-40B4-BE49-F238E27FC236}">
                <a16:creationId xmlns:a16="http://schemas.microsoft.com/office/drawing/2014/main" id="{B0BFF698-E643-3F47-DEB7-6036A2E10B99}"/>
              </a:ext>
            </a:extLst>
          </p:cNvPr>
          <p:cNvPicPr>
            <a:picLocks noChangeAspect="1"/>
          </p:cNvPicPr>
          <p:nvPr/>
        </p:nvPicPr>
        <p:blipFill rotWithShape="1">
          <a:blip r:embed="rId2"/>
          <a:srcRect l="4524" t="36809" r="4128" b="1043"/>
          <a:stretch/>
        </p:blipFill>
        <p:spPr>
          <a:xfrm>
            <a:off x="6397450" y="0"/>
            <a:ext cx="5792994" cy="590503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A white background with red text&#10;&#10;Description automatically generated">
            <a:extLst>
              <a:ext uri="{FF2B5EF4-FFF2-40B4-BE49-F238E27FC236}">
                <a16:creationId xmlns:a16="http://schemas.microsoft.com/office/drawing/2014/main" id="{47DCF729-B1CA-8A5C-0F55-04A797FE246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Tree>
    <p:extLst>
      <p:ext uri="{BB962C8B-B14F-4D97-AF65-F5344CB8AC3E}">
        <p14:creationId xmlns:p14="http://schemas.microsoft.com/office/powerpoint/2010/main" val="2796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5F72-DC89-45BD-0045-5F2C6435B48C}"/>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A932FFFE-F96A-E8B7-4D8F-59373D4492D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F6D24990-D6F7-913A-50D9-ED1D4BD84470}"/>
              </a:ext>
            </a:extLst>
          </p:cNvPr>
          <p:cNvSpPr>
            <a:spLocks noGrp="1"/>
          </p:cNvSpPr>
          <p:nvPr>
            <p:ph type="title"/>
          </p:nvPr>
        </p:nvSpPr>
        <p:spPr/>
        <p:txBody>
          <a:bodyPr/>
          <a:lstStyle/>
          <a:p>
            <a:r>
              <a:rPr lang="en-NZ" b="1" dirty="0">
                <a:latin typeface="Aptos Display"/>
                <a:ea typeface="Calibri"/>
                <a:cs typeface="Calibri"/>
              </a:rPr>
              <a:t>What if we win?</a:t>
            </a:r>
            <a:endParaRPr lang="en-US" dirty="0">
              <a:solidFill>
                <a:srgbClr val="808080"/>
              </a:solidFill>
              <a:latin typeface="Aptos Display"/>
              <a:ea typeface="Calibri"/>
              <a:cs typeface="Calibri"/>
            </a:endParaRPr>
          </a:p>
        </p:txBody>
      </p:sp>
      <p:pic>
        <p:nvPicPr>
          <p:cNvPr id="5" name="Picture 4">
            <a:extLst>
              <a:ext uri="{FF2B5EF4-FFF2-40B4-BE49-F238E27FC236}">
                <a16:creationId xmlns:a16="http://schemas.microsoft.com/office/drawing/2014/main" id="{2F9CF5A6-38DD-9CD5-CC29-3DF9D3223048}"/>
              </a:ext>
            </a:extLst>
          </p:cNvPr>
          <p:cNvPicPr>
            <a:picLocks noChangeAspect="1"/>
          </p:cNvPicPr>
          <p:nvPr/>
        </p:nvPicPr>
        <p:blipFill rotWithShape="1">
          <a:blip r:embed="rId3">
            <a:extLst>
              <a:ext uri="{28A0092B-C50C-407E-A947-70E740481C1C}">
                <a14:useLocalDpi xmlns:a14="http://schemas.microsoft.com/office/drawing/2010/main" val="0"/>
              </a:ext>
            </a:extLst>
          </a:blip>
          <a:srcRect l="29" t="-1313" r="-29" b="81106"/>
          <a:stretch/>
        </p:blipFill>
        <p:spPr>
          <a:xfrm>
            <a:off x="2309756" y="1274908"/>
            <a:ext cx="7572485" cy="831559"/>
          </a:xfrm>
          <a:prstGeom prst="rect">
            <a:avLst/>
          </a:prstGeom>
        </p:spPr>
      </p:pic>
      <p:pic>
        <p:nvPicPr>
          <p:cNvPr id="8" name="Picture 7">
            <a:extLst>
              <a:ext uri="{FF2B5EF4-FFF2-40B4-BE49-F238E27FC236}">
                <a16:creationId xmlns:a16="http://schemas.microsoft.com/office/drawing/2014/main" id="{A4E9AD8C-7996-7220-0A05-DE8C44EE93AE}"/>
              </a:ext>
            </a:extLst>
          </p:cNvPr>
          <p:cNvPicPr>
            <a:picLocks noChangeAspect="1"/>
          </p:cNvPicPr>
          <p:nvPr/>
        </p:nvPicPr>
        <p:blipFill>
          <a:blip r:embed="rId4"/>
          <a:stretch>
            <a:fillRect/>
          </a:stretch>
        </p:blipFill>
        <p:spPr>
          <a:xfrm>
            <a:off x="3234819" y="2131342"/>
            <a:ext cx="5722361" cy="3780100"/>
          </a:xfrm>
          <a:prstGeom prst="rect">
            <a:avLst/>
          </a:prstGeom>
        </p:spPr>
      </p:pic>
    </p:spTree>
    <p:extLst>
      <p:ext uri="{BB962C8B-B14F-4D97-AF65-F5344CB8AC3E}">
        <p14:creationId xmlns:p14="http://schemas.microsoft.com/office/powerpoint/2010/main" val="89958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Practical Points</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NZ" dirty="0" err="1">
                <a:latin typeface="Calibri"/>
                <a:ea typeface="Calibri"/>
                <a:cs typeface="Calibri"/>
              </a:rPr>
              <a:t>Te</a:t>
            </a:r>
            <a:r>
              <a:rPr lang="en-NZ" dirty="0">
                <a:latin typeface="Calibri"/>
                <a:ea typeface="Calibri"/>
                <a:cs typeface="Calibri"/>
              </a:rPr>
              <a:t> </a:t>
            </a:r>
            <a:r>
              <a:rPr lang="en-NZ" dirty="0" err="1">
                <a:latin typeface="Calibri"/>
                <a:ea typeface="Calibri"/>
                <a:cs typeface="Calibri"/>
              </a:rPr>
              <a:t>Piringa</a:t>
            </a:r>
            <a:r>
              <a:rPr lang="en-NZ" dirty="0">
                <a:latin typeface="Calibri"/>
                <a:ea typeface="Calibri"/>
                <a:cs typeface="Calibri"/>
              </a:rPr>
              <a:t> Faculty of Law provides you with fact scenario and materials</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can have a team of two or three but only two can speak – the third member is a researcher and/or reserve</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You must restrict yourselves to the facts and research materials provided – you can’t make any up!</a:t>
            </a:r>
            <a:endParaRPr lang="en-US" dirty="0">
              <a:solidFill>
                <a:srgbClr val="808080"/>
              </a:solidFill>
              <a:latin typeface="Calibri"/>
              <a:ea typeface="Calibri"/>
              <a:cs typeface="Calibri"/>
            </a:endParaRPr>
          </a:p>
          <a:p>
            <a:pPr>
              <a:lnSpc>
                <a:spcPct val="100000"/>
              </a:lnSpc>
              <a:spcBef>
                <a:spcPct val="20000"/>
              </a:spcBef>
            </a:pPr>
            <a:r>
              <a:rPr lang="en-NZ" dirty="0">
                <a:latin typeface="Calibri"/>
                <a:ea typeface="Calibri"/>
                <a:cs typeface="Calibri"/>
              </a:rPr>
              <a:t>Each moot takes about an hour</a:t>
            </a:r>
            <a:endParaRPr lang="en-US" dirty="0">
              <a:solidFill>
                <a:srgbClr val="808080"/>
              </a:solidFill>
              <a:latin typeface="Calibri"/>
              <a:ea typeface="Calibri"/>
              <a:cs typeface="Calibri"/>
            </a:endParaRPr>
          </a:p>
        </p:txBody>
      </p:sp>
    </p:spTree>
    <p:extLst>
      <p:ext uri="{BB962C8B-B14F-4D97-AF65-F5344CB8AC3E}">
        <p14:creationId xmlns:p14="http://schemas.microsoft.com/office/powerpoint/2010/main" val="339864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US" b="1" dirty="0"/>
              <a:t>What if we are far away?</a:t>
            </a: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ts val="20"/>
              </a:spcBef>
            </a:pPr>
            <a:r>
              <a:rPr lang="en-NZ" dirty="0">
                <a:latin typeface="Calibri"/>
                <a:ea typeface="Calibri"/>
                <a:cs typeface="Calibri"/>
              </a:rPr>
              <a:t>For some teams, due to the distance to travel to Hamilton, we may be able to hold the preliminary rounds in your area/region.</a:t>
            </a:r>
            <a:endParaRPr lang="en-NZ" dirty="0">
              <a:solidFill>
                <a:srgbClr val="000000"/>
              </a:solidFill>
              <a:latin typeface="Calibri"/>
              <a:ea typeface="Calibri"/>
              <a:cs typeface="Calibri"/>
            </a:endParaRPr>
          </a:p>
          <a:p>
            <a:pPr>
              <a:lnSpc>
                <a:spcPct val="100000"/>
              </a:lnSpc>
              <a:spcBef>
                <a:spcPts val="20"/>
              </a:spcBef>
            </a:pPr>
            <a:r>
              <a:rPr lang="en-NZ" dirty="0">
                <a:latin typeface="Calibri"/>
                <a:ea typeface="Calibri"/>
                <a:cs typeface="Calibri"/>
              </a:rPr>
              <a:t>We will keep in communication with teams about this.</a:t>
            </a:r>
          </a:p>
        </p:txBody>
      </p:sp>
      <p:pic>
        <p:nvPicPr>
          <p:cNvPr id="5" name="Picture 4" descr="travelling-vector-30_48402.jpg">
            <a:extLst>
              <a:ext uri="{FF2B5EF4-FFF2-40B4-BE49-F238E27FC236}">
                <a16:creationId xmlns:a16="http://schemas.microsoft.com/office/drawing/2014/main" id="{7C981F43-7F51-A91C-DD6D-7CD2CEA608C6}"/>
              </a:ext>
            </a:extLst>
          </p:cNvPr>
          <p:cNvPicPr>
            <a:picLocks noChangeAspect="1"/>
          </p:cNvPicPr>
          <p:nvPr/>
        </p:nvPicPr>
        <p:blipFill>
          <a:blip r:embed="rId3"/>
          <a:stretch>
            <a:fillRect/>
          </a:stretch>
        </p:blipFill>
        <p:spPr>
          <a:xfrm>
            <a:off x="8268998" y="3397828"/>
            <a:ext cx="3152775" cy="2209800"/>
          </a:xfrm>
          <a:prstGeom prst="rect">
            <a:avLst/>
          </a:prstGeom>
        </p:spPr>
      </p:pic>
    </p:spTree>
    <p:extLst>
      <p:ext uri="{BB962C8B-B14F-4D97-AF65-F5344CB8AC3E}">
        <p14:creationId xmlns:p14="http://schemas.microsoft.com/office/powerpoint/2010/main" val="224683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7373-FA9D-93D5-B307-F3600A835BF5}"/>
            </a:ext>
          </a:extLst>
        </p:cNvPr>
        <p:cNvGrpSpPr/>
        <p:nvPr/>
      </p:nvGrpSpPr>
      <p:grpSpPr>
        <a:xfrm>
          <a:off x="0" y="0"/>
          <a:ext cx="0" cy="0"/>
          <a:chOff x="0" y="0"/>
          <a:chExt cx="0" cy="0"/>
        </a:xfrm>
      </p:grpSpPr>
      <p:pic>
        <p:nvPicPr>
          <p:cNvPr id="4" name="Picture 3" descr="A white background with red text&#10;&#10;Description automatically generated">
            <a:extLst>
              <a:ext uri="{FF2B5EF4-FFF2-40B4-BE49-F238E27FC236}">
                <a16:creationId xmlns:a16="http://schemas.microsoft.com/office/drawing/2014/main" id="{00F86C71-53E8-5DD7-59CB-C3DC7C2D90F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86198"/>
          <a:stretch/>
        </p:blipFill>
        <p:spPr>
          <a:xfrm>
            <a:off x="0" y="5911442"/>
            <a:ext cx="12192000" cy="946558"/>
          </a:xfrm>
          <a:prstGeom prst="rect">
            <a:avLst/>
          </a:prstGeom>
        </p:spPr>
      </p:pic>
      <p:sp>
        <p:nvSpPr>
          <p:cNvPr id="2" name="Title 1">
            <a:extLst>
              <a:ext uri="{FF2B5EF4-FFF2-40B4-BE49-F238E27FC236}">
                <a16:creationId xmlns:a16="http://schemas.microsoft.com/office/drawing/2014/main" id="{9631326E-57F3-DE9D-B5CD-5DC85386275C}"/>
              </a:ext>
            </a:extLst>
          </p:cNvPr>
          <p:cNvSpPr>
            <a:spLocks noGrp="1"/>
          </p:cNvSpPr>
          <p:nvPr>
            <p:ph type="title"/>
          </p:nvPr>
        </p:nvSpPr>
        <p:spPr/>
        <p:txBody>
          <a:bodyPr/>
          <a:lstStyle/>
          <a:p>
            <a:r>
              <a:rPr lang="en-NZ" b="1" dirty="0">
                <a:latin typeface="Calibri"/>
                <a:ea typeface="Calibri"/>
                <a:cs typeface="Calibri"/>
              </a:rPr>
              <a:t>Synopsis</a:t>
            </a:r>
            <a:endParaRPr lang="en-US" dirty="0">
              <a:solidFill>
                <a:srgbClr val="808080"/>
              </a:solidFill>
              <a:latin typeface="Calibri"/>
              <a:ea typeface="Calibri"/>
              <a:cs typeface="Calibri"/>
            </a:endParaRPr>
          </a:p>
        </p:txBody>
      </p:sp>
      <p:sp>
        <p:nvSpPr>
          <p:cNvPr id="3" name="Content Placeholder 2">
            <a:extLst>
              <a:ext uri="{FF2B5EF4-FFF2-40B4-BE49-F238E27FC236}">
                <a16:creationId xmlns:a16="http://schemas.microsoft.com/office/drawing/2014/main" id="{4F07149C-A188-AA23-3A54-781CC9C7BF34}"/>
              </a:ext>
            </a:extLst>
          </p:cNvPr>
          <p:cNvSpPr>
            <a:spLocks noGrp="1"/>
          </p:cNvSpPr>
          <p:nvPr>
            <p:ph idx="1"/>
          </p:nvPr>
        </p:nvSpPr>
        <p:spPr>
          <a:xfrm>
            <a:off x="838200" y="1825625"/>
            <a:ext cx="10515600" cy="3886222"/>
          </a:xfrm>
        </p:spPr>
        <p:txBody>
          <a:bodyPr vert="horz" lIns="91440" tIns="45720" rIns="91440" bIns="45720" rtlCol="0" anchor="t">
            <a:normAutofit/>
          </a:bodyPr>
          <a:lstStyle/>
          <a:p>
            <a:pPr>
              <a:lnSpc>
                <a:spcPct val="100000"/>
              </a:lnSpc>
              <a:spcBef>
                <a:spcPct val="20000"/>
              </a:spcBef>
            </a:pPr>
            <a:r>
              <a:rPr lang="en-NZ" sz="2500">
                <a:latin typeface="Calibri"/>
                <a:ea typeface="Calibri"/>
                <a:cs typeface="Calibri"/>
              </a:rPr>
              <a:t>Each team must provide a written outline of their submissions (“synopsis”) </a:t>
            </a:r>
            <a:endParaRPr lang="en-US"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It must be in electronic form, and it must be sent by email to </a:t>
            </a:r>
            <a:r>
              <a:rPr lang="en-NZ" sz="2500" b="1" dirty="0">
                <a:solidFill>
                  <a:srgbClr val="FF0000"/>
                </a:solidFill>
                <a:latin typeface="Calibri"/>
                <a:ea typeface="Calibri"/>
                <a:cs typeface="Calibri"/>
                <a:hlinkClick r:id="rId3">
                  <a:extLst>
                    <a:ext uri="{A12FA001-AC4F-418D-AE19-62706E023703}">
                      <ahyp:hlinkClr xmlns:ahyp="http://schemas.microsoft.com/office/drawing/2018/hyperlinkcolor" val="tx"/>
                    </a:ext>
                  </a:extLst>
                </a:hlinkClick>
              </a:rPr>
              <a:t>lawevents@waikato.ac.nz</a:t>
            </a:r>
            <a:endParaRPr lang="en-NZ" sz="250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Needs to contain outline of team’s argument and who will be arguing what</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Synopsis must have a </a:t>
            </a:r>
            <a:r>
              <a:rPr lang="en-NZ" sz="2500" b="1" dirty="0">
                <a:latin typeface="Calibri"/>
                <a:ea typeface="Calibri"/>
                <a:cs typeface="Calibri"/>
              </a:rPr>
              <a:t>front cover </a:t>
            </a:r>
            <a:r>
              <a:rPr lang="en-NZ" sz="2500" dirty="0">
                <a:latin typeface="Calibri"/>
                <a:ea typeface="Calibri"/>
                <a:cs typeface="Calibri"/>
              </a:rPr>
              <a:t>that includes the name of your school, your allocated team number and names in full of all team members</a:t>
            </a:r>
            <a:endParaRPr lang="en-US" sz="2500" dirty="0">
              <a:solidFill>
                <a:srgbClr val="808080"/>
              </a:solidFill>
              <a:latin typeface="Calibri"/>
              <a:ea typeface="Calibri"/>
              <a:cs typeface="Calibri"/>
            </a:endParaRPr>
          </a:p>
          <a:p>
            <a:pPr>
              <a:lnSpc>
                <a:spcPct val="100000"/>
              </a:lnSpc>
              <a:spcBef>
                <a:spcPct val="20000"/>
              </a:spcBef>
            </a:pPr>
            <a:r>
              <a:rPr lang="en-NZ" sz="2500" dirty="0">
                <a:latin typeface="Calibri"/>
                <a:ea typeface="Calibri"/>
                <a:cs typeface="Calibri"/>
              </a:rPr>
              <a:t>You must abide by your submissions where possible – small departure may be permissible</a:t>
            </a:r>
            <a:endParaRPr lang="en-US" sz="2500" dirty="0">
              <a:solidFill>
                <a:srgbClr val="808080"/>
              </a:solidFill>
              <a:latin typeface="Calibri"/>
              <a:ea typeface="Calibri"/>
              <a:cs typeface="Calibri"/>
            </a:endParaRPr>
          </a:p>
        </p:txBody>
      </p:sp>
    </p:spTree>
    <p:extLst>
      <p:ext uri="{BB962C8B-B14F-4D97-AF65-F5344CB8AC3E}">
        <p14:creationId xmlns:p14="http://schemas.microsoft.com/office/powerpoint/2010/main" val="31327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TotalTime>
  <Words>3407</Words>
  <Application>Microsoft Office PowerPoint</Application>
  <PresentationFormat>Widescreen</PresentationFormat>
  <Paragraphs>254</Paragraphs>
  <Slides>53</Slides>
  <Notes>0</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1_Office Theme</vt:lpstr>
      <vt:lpstr>Delivering Oral Presentations</vt:lpstr>
      <vt:lpstr>Mooting Information and Education</vt:lpstr>
      <vt:lpstr>Competition Dates</vt:lpstr>
      <vt:lpstr>Mooting Skills – What will you learn?</vt:lpstr>
      <vt:lpstr>History</vt:lpstr>
      <vt:lpstr>What if we win?</vt:lpstr>
      <vt:lpstr>Practical Points</vt:lpstr>
      <vt:lpstr>What if we are far away?</vt:lpstr>
      <vt:lpstr>Synopsis</vt:lpstr>
      <vt:lpstr>Oral Presentation</vt:lpstr>
      <vt:lpstr>What is the law? Three main sources:</vt:lpstr>
      <vt:lpstr>What is the law? Three main sources:</vt:lpstr>
      <vt:lpstr>What is the law? Three main sources:</vt:lpstr>
      <vt:lpstr>What is mooting?</vt:lpstr>
      <vt:lpstr>Preparation for Mooting</vt:lpstr>
      <vt:lpstr>Preparation tips</vt:lpstr>
      <vt:lpstr>Preparation tips</vt:lpstr>
      <vt:lpstr>Preparation tips</vt:lpstr>
      <vt:lpstr>Preparation tips</vt:lpstr>
      <vt:lpstr>PowerPoint Presentation</vt:lpstr>
      <vt:lpstr>PowerPoint Presentation</vt:lpstr>
      <vt:lpstr>PowerPoint Presentation</vt:lpstr>
      <vt:lpstr>Speaking Skills</vt:lpstr>
      <vt:lpstr>Writing the Synopsis</vt:lpstr>
      <vt:lpstr>PowerPoint Presentation</vt:lpstr>
      <vt:lpstr>PowerPoint Presentation</vt:lpstr>
      <vt:lpstr>Legal Issues</vt:lpstr>
      <vt:lpstr>Format of the Synopsis</vt:lpstr>
      <vt:lpstr>Reading a Case</vt:lpstr>
      <vt:lpstr>Reading a Case</vt:lpstr>
      <vt:lpstr>Reading a Case</vt:lpstr>
      <vt:lpstr>Court Proceedings – How does it work?</vt:lpstr>
      <vt:lpstr>Court proceedings - Introductions </vt:lpstr>
      <vt:lpstr>Court proceedings - Appearances</vt:lpstr>
      <vt:lpstr>Court proceedings - The Moot</vt:lpstr>
      <vt:lpstr>Synopsis containing written submissions </vt:lpstr>
      <vt:lpstr>Written Submissions</vt:lpstr>
      <vt:lpstr>Written Submissions</vt:lpstr>
      <vt:lpstr>Oral Submissions </vt:lpstr>
      <vt:lpstr>Oral Submissions – Guidelines for Presentation </vt:lpstr>
      <vt:lpstr>Oral Submissions – Guidelines for Presentation </vt:lpstr>
      <vt:lpstr>Oral Submissions – Guidelines for Presentation </vt:lpstr>
      <vt:lpstr>Oral Submissions – Guidelines for Presentation</vt:lpstr>
      <vt:lpstr>Court Etiquette and Formalities </vt:lpstr>
      <vt:lpstr>Court Etiquette and Formalities </vt:lpstr>
      <vt:lpstr>Citing cases and Judges’ titles </vt:lpstr>
      <vt:lpstr>Questions from the Bench/Judge </vt:lpstr>
      <vt:lpstr>Questions from the Bench/Judge </vt:lpstr>
      <vt:lpstr>Questions from the Bench/Judge </vt:lpstr>
      <vt:lpstr>Useful Responses to Know </vt:lpstr>
      <vt:lpstr>Concluding</vt:lpstr>
      <vt:lpstr>Right of Reply </vt:lpstr>
      <vt:lpstr>All the best!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Waugh</dc:creator>
  <cp:lastModifiedBy>Kaitlyn Waugh</cp:lastModifiedBy>
  <cp:revision>410</cp:revision>
  <dcterms:created xsi:type="dcterms:W3CDTF">2024-02-19T02:14:05Z</dcterms:created>
  <dcterms:modified xsi:type="dcterms:W3CDTF">2024-04-15T03:08:37Z</dcterms:modified>
</cp:coreProperties>
</file>